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4"/>
    <p:sldMasterId id="2147483727" r:id="rId5"/>
  </p:sldMasterIdLst>
  <p:notesMasterIdLst>
    <p:notesMasterId r:id="rId29"/>
  </p:notesMasterIdLst>
  <p:handoutMasterIdLst>
    <p:handoutMasterId r:id="rId30"/>
  </p:handoutMasterIdLst>
  <p:sldIdLst>
    <p:sldId id="2147483074" r:id="rId6"/>
    <p:sldId id="2147375090" r:id="rId7"/>
    <p:sldId id="2147483067" r:id="rId8"/>
    <p:sldId id="2147375092" r:id="rId9"/>
    <p:sldId id="2147375093" r:id="rId10"/>
    <p:sldId id="2147375094" r:id="rId11"/>
    <p:sldId id="2147375095" r:id="rId12"/>
    <p:sldId id="2147483065" r:id="rId13"/>
    <p:sldId id="2147483068" r:id="rId14"/>
    <p:sldId id="2147483070" r:id="rId15"/>
    <p:sldId id="2147483073" r:id="rId16"/>
    <p:sldId id="2147483071" r:id="rId17"/>
    <p:sldId id="401" r:id="rId18"/>
    <p:sldId id="2147483072" r:id="rId19"/>
    <p:sldId id="2147483076" r:id="rId20"/>
    <p:sldId id="2147483083" r:id="rId21"/>
    <p:sldId id="2147483077" r:id="rId22"/>
    <p:sldId id="2147483084" r:id="rId23"/>
    <p:sldId id="2147483085" r:id="rId24"/>
    <p:sldId id="2147483086" r:id="rId25"/>
    <p:sldId id="2147483082" r:id="rId26"/>
    <p:sldId id="2147483075" r:id="rId27"/>
    <p:sldId id="2147375080" r:id="rId28"/>
  </p:sldIdLst>
  <p:sldSz cx="9144000" cy="5143500" type="screen16x9"/>
  <p:notesSz cx="6858000" cy="9144000"/>
  <p:embeddedFontLst>
    <p:embeddedFont>
      <p:font typeface="Nunito Light" pitchFamily="2" charset="0"/>
      <p:regular r:id="rId31"/>
      <p: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Nigel" id="{4E05C804-3321-49E0-9AC2-E40199A2F8F4}">
          <p14:sldIdLst>
            <p14:sldId id="2147483074"/>
            <p14:sldId id="2147375090"/>
            <p14:sldId id="2147483067"/>
            <p14:sldId id="2147375092"/>
            <p14:sldId id="2147375093"/>
            <p14:sldId id="2147375094"/>
            <p14:sldId id="2147375095"/>
            <p14:sldId id="2147483065"/>
          </p14:sldIdLst>
        </p14:section>
        <p14:section name="Phillippe" id="{78260A7D-39DB-4745-A8E1-99B98BB7612C}">
          <p14:sldIdLst>
            <p14:sldId id="2147483068"/>
            <p14:sldId id="2147483070"/>
            <p14:sldId id="2147483073"/>
            <p14:sldId id="2147483071"/>
            <p14:sldId id="401"/>
            <p14:sldId id="2147483072"/>
          </p14:sldIdLst>
        </p14:section>
        <p14:section name="Laurent" id="{136C2FA4-C487-42A7-84CC-B55DA31E0D71}">
          <p14:sldIdLst>
            <p14:sldId id="2147483076"/>
            <p14:sldId id="2147483083"/>
            <p14:sldId id="2147483077"/>
            <p14:sldId id="2147483084"/>
            <p14:sldId id="2147483085"/>
            <p14:sldId id="2147483086"/>
            <p14:sldId id="2147483082"/>
          </p14:sldIdLst>
        </p14:section>
        <p14:section name="Wrap up TBC" id="{0C764BA3-D61D-4977-BB97-52179E89F516}">
          <p14:sldIdLst>
            <p14:sldId id="2147483075"/>
            <p14:sldId id="214737508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D86251B-F822-43AA-B0FE-262E7AEFD2FE}" name="Philippe Lemarchand" initials="PL" userId="S::Philippe.Lemarchand@TUDublin.ie::a3fb2b9f-e33e-4db5-aa24-96e8ca682027" providerId="AD"/>
  <p188:author id="{31441E41-381E-3A99-48B2-812815437EDE}" name="George Stroud" initials="GS" userId="S::georgestroud@swg.com::c1ec4adf-5b1a-4a15-afe4-eda000d72559" providerId="AD"/>
  <p188:author id="{4BE6A051-280D-FA0A-A698-B6A118BFEC7E}" name="Param Gohil" initials="PG" userId="S::paramgohil@swg.com::31409f27-2dfe-472c-9518-38c2daa5e58b" providerId="AD"/>
  <p188:author id="{6EC2E25E-8AEE-B1F6-A26E-56D9E65E50FE}" name="Hazel Bedson" initials="HB" userId="S::hazelbedson@swg.com::8bfe6f4e-00ed-488f-9393-6384a0551216" providerId="AD"/>
  <p188:author id="{BA4CC28F-4F8D-AB7B-EEB8-39FD12DADB2D}" name="Annabel Morley" initials="AM" userId="S::annabelmorley@swg.com::0fd51294-b2a7-4cd0-91dd-0272394eb998" providerId="AD"/>
  <p188:author id="{BAF76E97-C304-1525-8F54-8C376255B0D7}" name="Nigel Robinson" initials="NR" userId="S::nigelrobinson@swg.com::cd307458-9bb8-451c-be9b-fa5fccc8a4dd"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9AB5"/>
    <a:srgbClr val="3EB1C8"/>
    <a:srgbClr val="333333"/>
    <a:srgbClr val="77DFED"/>
    <a:srgbClr val="005F83"/>
    <a:srgbClr val="ABABAB"/>
    <a:srgbClr val="A7BB9D"/>
    <a:srgbClr val="4D4D4D"/>
    <a:srgbClr val="F2F2F2"/>
    <a:srgbClr val="004C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986FA36F-70AC-490E-B683-31A90DA3E4C4}">
  <a:tblStyle styleId="{986FA36F-70AC-490E-B683-31A90DA3E4C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DB76294-4D2A-4988-BEF3-AAE131B24F54}"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2" d="100"/>
          <a:sy n="132" d="100"/>
        </p:scale>
        <p:origin x="126"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font" Target="fonts/font2.fntdata"/><Relationship Id="rId37"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ln>
              <a:noFill/>
            </a:ln>
            <a:effectLst/>
          </c:spPr>
          <c:explosion val="10"/>
          <c:dPt>
            <c:idx val="0"/>
            <c:bubble3D val="0"/>
            <c:spPr>
              <a:solidFill>
                <a:srgbClr val="A7BB9D"/>
              </a:solidFill>
              <a:ln w="19050">
                <a:noFill/>
              </a:ln>
              <a:effectLst/>
            </c:spPr>
            <c:extLst>
              <c:ext xmlns:c16="http://schemas.microsoft.com/office/drawing/2014/chart" uri="{C3380CC4-5D6E-409C-BE32-E72D297353CC}">
                <c16:uniqueId val="{00000001-BE79-4AE5-A725-00F32FECCA73}"/>
              </c:ext>
            </c:extLst>
          </c:dPt>
          <c:dPt>
            <c:idx val="1"/>
            <c:bubble3D val="0"/>
            <c:spPr>
              <a:solidFill>
                <a:srgbClr val="005F83"/>
              </a:solidFill>
              <a:ln w="19050">
                <a:noFill/>
              </a:ln>
              <a:effectLst/>
            </c:spPr>
            <c:extLst>
              <c:ext xmlns:c16="http://schemas.microsoft.com/office/drawing/2014/chart" uri="{C3380CC4-5D6E-409C-BE32-E72D297353CC}">
                <c16:uniqueId val="{00000003-BE79-4AE5-A725-00F32FECCA73}"/>
              </c:ext>
            </c:extLst>
          </c:dPt>
          <c:dPt>
            <c:idx val="2"/>
            <c:bubble3D val="0"/>
            <c:spPr>
              <a:solidFill>
                <a:srgbClr val="ABABAB"/>
              </a:solidFill>
              <a:ln w="19050">
                <a:noFill/>
              </a:ln>
              <a:effectLst/>
            </c:spPr>
            <c:extLst>
              <c:ext xmlns:c16="http://schemas.microsoft.com/office/drawing/2014/chart" uri="{C3380CC4-5D6E-409C-BE32-E72D297353CC}">
                <c16:uniqueId val="{00000005-BE79-4AE5-A725-00F32FECCA73}"/>
              </c:ext>
            </c:extLst>
          </c:dPt>
          <c:dPt>
            <c:idx val="3"/>
            <c:bubble3D val="0"/>
            <c:spPr>
              <a:solidFill>
                <a:srgbClr val="3EB1C8"/>
              </a:solidFill>
              <a:ln w="19050">
                <a:noFill/>
              </a:ln>
              <a:effectLst/>
            </c:spPr>
            <c:extLst>
              <c:ext xmlns:c16="http://schemas.microsoft.com/office/drawing/2014/chart" uri="{C3380CC4-5D6E-409C-BE32-E72D297353CC}">
                <c16:uniqueId val="{00000007-BE79-4AE5-A725-00F32FECCA73}"/>
              </c:ext>
            </c:extLst>
          </c:dPt>
          <c:cat>
            <c:strRef>
              <c:f>Sheet1!$A$2:$A$5</c:f>
              <c:strCache>
                <c:ptCount val="4"/>
                <c:pt idx="0">
                  <c:v>People</c:v>
                </c:pt>
                <c:pt idx="1">
                  <c:v>Process</c:v>
                </c:pt>
                <c:pt idx="2">
                  <c:v>Systems</c:v>
                </c:pt>
                <c:pt idx="3">
                  <c:v>Data</c:v>
                </c:pt>
              </c:strCache>
            </c:strRef>
          </c:cat>
          <c:val>
            <c:numRef>
              <c:f>Sheet1!$B$2:$B$5</c:f>
              <c:numCache>
                <c:formatCode>General</c:formatCode>
                <c:ptCount val="4"/>
                <c:pt idx="0">
                  <c:v>1</c:v>
                </c:pt>
                <c:pt idx="1">
                  <c:v>1</c:v>
                </c:pt>
                <c:pt idx="2">
                  <c:v>1</c:v>
                </c:pt>
                <c:pt idx="3">
                  <c:v>1</c:v>
                </c:pt>
              </c:numCache>
            </c:numRef>
          </c:val>
          <c:extLst>
            <c:ext xmlns:c16="http://schemas.microsoft.com/office/drawing/2014/chart" uri="{C3380CC4-5D6E-409C-BE32-E72D297353CC}">
              <c16:uniqueId val="{00000008-BE79-4AE5-A725-00F32FECCA73}"/>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a:glow rad="63500">
        <a:schemeClr val="accent2">
          <a:satMod val="175000"/>
          <a:alpha val="40000"/>
        </a:schemeClr>
      </a:glow>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ln>
              <a:noFill/>
            </a:ln>
            <a:effectLst/>
          </c:spPr>
          <c:explosion val="10"/>
          <c:dPt>
            <c:idx val="0"/>
            <c:bubble3D val="0"/>
            <c:spPr>
              <a:solidFill>
                <a:srgbClr val="A7BB9D"/>
              </a:solidFill>
              <a:ln w="19050">
                <a:noFill/>
              </a:ln>
              <a:effectLst/>
            </c:spPr>
            <c:extLst>
              <c:ext xmlns:c16="http://schemas.microsoft.com/office/drawing/2014/chart" uri="{C3380CC4-5D6E-409C-BE32-E72D297353CC}">
                <c16:uniqueId val="{00000001-A978-4210-B67F-D3CBD39096CB}"/>
              </c:ext>
            </c:extLst>
          </c:dPt>
          <c:dPt>
            <c:idx val="1"/>
            <c:bubble3D val="0"/>
            <c:spPr>
              <a:solidFill>
                <a:srgbClr val="005F83"/>
              </a:solidFill>
              <a:ln w="19050">
                <a:noFill/>
              </a:ln>
              <a:effectLst/>
            </c:spPr>
            <c:extLst>
              <c:ext xmlns:c16="http://schemas.microsoft.com/office/drawing/2014/chart" uri="{C3380CC4-5D6E-409C-BE32-E72D297353CC}">
                <c16:uniqueId val="{00000003-A978-4210-B67F-D3CBD39096CB}"/>
              </c:ext>
            </c:extLst>
          </c:dPt>
          <c:dPt>
            <c:idx val="2"/>
            <c:bubble3D val="0"/>
            <c:spPr>
              <a:solidFill>
                <a:srgbClr val="ABABAB"/>
              </a:solidFill>
              <a:ln w="19050">
                <a:noFill/>
              </a:ln>
              <a:effectLst/>
            </c:spPr>
            <c:extLst>
              <c:ext xmlns:c16="http://schemas.microsoft.com/office/drawing/2014/chart" uri="{C3380CC4-5D6E-409C-BE32-E72D297353CC}">
                <c16:uniqueId val="{00000005-A978-4210-B67F-D3CBD39096CB}"/>
              </c:ext>
            </c:extLst>
          </c:dPt>
          <c:dPt>
            <c:idx val="3"/>
            <c:bubble3D val="0"/>
            <c:spPr>
              <a:solidFill>
                <a:srgbClr val="3EB1C8"/>
              </a:solidFill>
              <a:ln w="19050">
                <a:noFill/>
              </a:ln>
              <a:effectLst/>
            </c:spPr>
            <c:extLst>
              <c:ext xmlns:c16="http://schemas.microsoft.com/office/drawing/2014/chart" uri="{C3380CC4-5D6E-409C-BE32-E72D297353CC}">
                <c16:uniqueId val="{00000007-A978-4210-B67F-D3CBD39096CB}"/>
              </c:ext>
            </c:extLst>
          </c:dPt>
          <c:cat>
            <c:strRef>
              <c:f>Sheet1!$A$2:$A$5</c:f>
              <c:strCache>
                <c:ptCount val="4"/>
                <c:pt idx="0">
                  <c:v>People</c:v>
                </c:pt>
                <c:pt idx="1">
                  <c:v>Process</c:v>
                </c:pt>
                <c:pt idx="2">
                  <c:v>Systems</c:v>
                </c:pt>
                <c:pt idx="3">
                  <c:v>Data</c:v>
                </c:pt>
              </c:strCache>
            </c:strRef>
          </c:cat>
          <c:val>
            <c:numRef>
              <c:f>Sheet1!$B$2:$B$5</c:f>
              <c:numCache>
                <c:formatCode>General</c:formatCode>
                <c:ptCount val="4"/>
                <c:pt idx="0">
                  <c:v>1</c:v>
                </c:pt>
                <c:pt idx="1">
                  <c:v>1</c:v>
                </c:pt>
                <c:pt idx="2">
                  <c:v>1</c:v>
                </c:pt>
                <c:pt idx="3">
                  <c:v>1</c:v>
                </c:pt>
              </c:numCache>
            </c:numRef>
          </c:val>
          <c:extLst>
            <c:ext xmlns:c16="http://schemas.microsoft.com/office/drawing/2014/chart" uri="{C3380CC4-5D6E-409C-BE32-E72D297353CC}">
              <c16:uniqueId val="{00000008-A978-4210-B67F-D3CBD39096CB}"/>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a:glow rad="63500">
        <a:schemeClr val="accent2">
          <a:satMod val="175000"/>
          <a:alpha val="40000"/>
        </a:schemeClr>
      </a:glow>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AC2074-43F7-4BC0-BE57-037DEE91F819}" type="doc">
      <dgm:prSet loTypeId="urn:microsoft.com/office/officeart/2005/8/layout/pyramid1" loCatId="pyramid" qsTypeId="urn:microsoft.com/office/officeart/2005/8/quickstyle/simple1" qsCatId="simple" csTypeId="urn:microsoft.com/office/officeart/2005/8/colors/accent0_1" csCatId="mainScheme" phldr="1"/>
      <dgm:spPr/>
      <dgm:t>
        <a:bodyPr/>
        <a:lstStyle/>
        <a:p>
          <a:endParaRPr lang="en-IE"/>
        </a:p>
      </dgm:t>
    </dgm:pt>
    <dgm:pt modelId="{BA3CEF24-DFD8-4707-B167-6B0A538A5922}">
      <dgm:prSet phldrT="[Text]" phldr="0" custT="1"/>
      <dgm:spPr>
        <a:solidFill>
          <a:srgbClr val="A7BB9D"/>
        </a:solidFill>
      </dgm:spPr>
      <dgm:t>
        <a:bodyPr/>
        <a:lstStyle/>
        <a:p>
          <a:r>
            <a:rPr lang="en-IE" sz="1200" noProof="0">
              <a:latin typeface="Arial" panose="020B0604020202020204" pitchFamily="34" charset="0"/>
              <a:cs typeface="Arial" panose="020B0604020202020204" pitchFamily="34" charset="0"/>
            </a:rPr>
            <a:t>Data, governance and data governance</a:t>
          </a:r>
        </a:p>
      </dgm:t>
    </dgm:pt>
    <dgm:pt modelId="{6BBDAF77-B130-48FA-9E6E-112155001D86}" type="parTrans" cxnId="{3B647533-1DE1-48C8-B992-A3BCD805921A}">
      <dgm:prSet/>
      <dgm:spPr/>
      <dgm:t>
        <a:bodyPr/>
        <a:lstStyle/>
        <a:p>
          <a:endParaRPr lang="en-IE" sz="1600"/>
        </a:p>
      </dgm:t>
    </dgm:pt>
    <dgm:pt modelId="{1CCA8999-8EB3-4620-AC9E-FE5EDF045755}" type="sibTrans" cxnId="{3B647533-1DE1-48C8-B992-A3BCD805921A}">
      <dgm:prSet/>
      <dgm:spPr/>
      <dgm:t>
        <a:bodyPr/>
        <a:lstStyle/>
        <a:p>
          <a:endParaRPr lang="en-IE" sz="1600"/>
        </a:p>
      </dgm:t>
    </dgm:pt>
    <dgm:pt modelId="{44223FBD-464B-4B25-82E0-8224F8E65980}">
      <dgm:prSet phldrT="[Text]" phldr="0" custT="1"/>
      <dgm:spPr>
        <a:solidFill>
          <a:srgbClr val="3EB1C8"/>
        </a:solidFill>
      </dgm:spPr>
      <dgm:t>
        <a:bodyPr/>
        <a:lstStyle/>
        <a:p>
          <a:pPr>
            <a:spcAft>
              <a:spcPct val="35000"/>
            </a:spcAft>
          </a:pPr>
          <a:r>
            <a:rPr lang="en-IE" sz="1200" b="1" noProof="0">
              <a:latin typeface="Arial" panose="020B0604020202020204" pitchFamily="34" charset="0"/>
              <a:cs typeface="Arial" panose="020B0604020202020204" pitchFamily="34" charset="0"/>
            </a:rPr>
            <a:t>Mandates, policies, strategies</a:t>
          </a:r>
        </a:p>
        <a:p>
          <a:pPr>
            <a:spcAft>
              <a:spcPct val="35000"/>
            </a:spcAft>
          </a:pPr>
          <a:r>
            <a:rPr lang="en-IE" sz="1200" noProof="0">
              <a:latin typeface="Arial" panose="020B0604020202020204" pitchFamily="34" charset="0"/>
              <a:cs typeface="Arial" panose="020B0604020202020204" pitchFamily="34" charset="0"/>
              <a:sym typeface="Wingdings" panose="05000000000000000000" pitchFamily="2" charset="2"/>
            </a:rPr>
            <a:t>Reporting needs, frameworks and standards</a:t>
          </a:r>
          <a:endParaRPr lang="en-IE" sz="1200" noProof="0">
            <a:latin typeface="Arial" panose="020B0604020202020204" pitchFamily="34" charset="0"/>
            <a:cs typeface="Arial" panose="020B0604020202020204" pitchFamily="34" charset="0"/>
          </a:endParaRPr>
        </a:p>
      </dgm:t>
    </dgm:pt>
    <dgm:pt modelId="{3FEA351E-9294-4ABF-AEE0-433F053F1EDC}" type="parTrans" cxnId="{D25A33BD-A134-4B9F-9D4B-5EBCCF5B839C}">
      <dgm:prSet/>
      <dgm:spPr/>
      <dgm:t>
        <a:bodyPr/>
        <a:lstStyle/>
        <a:p>
          <a:endParaRPr lang="en-IE" sz="1600"/>
        </a:p>
      </dgm:t>
    </dgm:pt>
    <dgm:pt modelId="{35F6760C-D400-4BFF-884B-CD2EB1B05A27}" type="sibTrans" cxnId="{D25A33BD-A134-4B9F-9D4B-5EBCCF5B839C}">
      <dgm:prSet/>
      <dgm:spPr/>
      <dgm:t>
        <a:bodyPr/>
        <a:lstStyle/>
        <a:p>
          <a:endParaRPr lang="en-IE" sz="1600"/>
        </a:p>
      </dgm:t>
    </dgm:pt>
    <dgm:pt modelId="{D162CD7A-1835-4796-8665-CE573101813B}">
      <dgm:prSet phldrT="[Text]" phldr="0" custT="1"/>
      <dgm:spPr>
        <a:solidFill>
          <a:srgbClr val="77DFED"/>
        </a:solidFill>
      </dgm:spPr>
      <dgm:t>
        <a:bodyPr/>
        <a:lstStyle/>
        <a:p>
          <a:r>
            <a:rPr lang="en-IE" sz="1200" noProof="0">
              <a:latin typeface="Arial" panose="020B0604020202020204" pitchFamily="34" charset="0"/>
              <a:cs typeface="Arial" panose="020B0604020202020204" pitchFamily="34" charset="0"/>
            </a:rPr>
            <a:t>Building digitalisation technologies</a:t>
          </a:r>
        </a:p>
      </dgm:t>
    </dgm:pt>
    <dgm:pt modelId="{EDCBB644-19E2-4FD8-8059-16F80560D0A7}" type="parTrans" cxnId="{CAF92B91-5735-4EA7-B4CD-996FEDB813B2}">
      <dgm:prSet/>
      <dgm:spPr/>
      <dgm:t>
        <a:bodyPr/>
        <a:lstStyle/>
        <a:p>
          <a:endParaRPr lang="en-IE" sz="1600"/>
        </a:p>
      </dgm:t>
    </dgm:pt>
    <dgm:pt modelId="{36A23C49-6107-4516-AEF5-ACBEBA3A7968}" type="sibTrans" cxnId="{CAF92B91-5735-4EA7-B4CD-996FEDB813B2}">
      <dgm:prSet/>
      <dgm:spPr/>
      <dgm:t>
        <a:bodyPr/>
        <a:lstStyle/>
        <a:p>
          <a:endParaRPr lang="en-IE" sz="1600"/>
        </a:p>
      </dgm:t>
    </dgm:pt>
    <dgm:pt modelId="{E3236887-8306-4E99-AE62-9C3683FB753F}">
      <dgm:prSet phldrT="[Text]" phldr="0" custT="1"/>
      <dgm:spPr>
        <a:ln>
          <a:noFill/>
        </a:ln>
      </dgm:spPr>
      <dgm:t>
        <a:bodyPr/>
        <a:lstStyle/>
        <a:p>
          <a:endParaRPr lang="en-IE" sz="1600" noProof="0"/>
        </a:p>
      </dgm:t>
    </dgm:pt>
    <dgm:pt modelId="{6540A6E7-3767-4E11-BEFF-3EE8F9558513}" type="parTrans" cxnId="{D9EAEB2D-2ECD-4441-B0BE-BF855FFAC600}">
      <dgm:prSet/>
      <dgm:spPr/>
      <dgm:t>
        <a:bodyPr/>
        <a:lstStyle/>
        <a:p>
          <a:endParaRPr lang="en-IE" sz="1600"/>
        </a:p>
      </dgm:t>
    </dgm:pt>
    <dgm:pt modelId="{694F34EA-F3E1-49FF-B5FC-342316D43CAC}" type="sibTrans" cxnId="{D9EAEB2D-2ECD-4441-B0BE-BF855FFAC600}">
      <dgm:prSet/>
      <dgm:spPr/>
      <dgm:t>
        <a:bodyPr/>
        <a:lstStyle/>
        <a:p>
          <a:endParaRPr lang="en-IE" sz="1600"/>
        </a:p>
      </dgm:t>
    </dgm:pt>
    <dgm:pt modelId="{779E50CC-07B5-4972-BF89-7F6F0BDF07C8}">
      <dgm:prSet phldrT="[Text]" phldr="0" custT="1"/>
      <dgm:spPr>
        <a:solidFill>
          <a:srgbClr val="ABABAB"/>
        </a:solidFill>
      </dgm:spPr>
      <dgm:t>
        <a:bodyPr/>
        <a:lstStyle/>
        <a:p>
          <a:r>
            <a:rPr lang="en-IE" sz="1200" noProof="0">
              <a:latin typeface="Arial" panose="020B0604020202020204" pitchFamily="34" charset="0"/>
              <a:cs typeface="Arial" panose="020B0604020202020204" pitchFamily="34" charset="0"/>
            </a:rPr>
            <a:t>Operationalise through engagement</a:t>
          </a:r>
        </a:p>
      </dgm:t>
    </dgm:pt>
    <dgm:pt modelId="{6AFB192B-DE42-47CD-A42C-8DE75A8DD9F7}" type="parTrans" cxnId="{76FD1703-10D0-4532-91A2-09F61B7DD57B}">
      <dgm:prSet/>
      <dgm:spPr/>
      <dgm:t>
        <a:bodyPr/>
        <a:lstStyle/>
        <a:p>
          <a:endParaRPr lang="en-IE"/>
        </a:p>
      </dgm:t>
    </dgm:pt>
    <dgm:pt modelId="{C325C6FE-1C14-4503-8EF6-0ACE4229C6E2}" type="sibTrans" cxnId="{76FD1703-10D0-4532-91A2-09F61B7DD57B}">
      <dgm:prSet/>
      <dgm:spPr/>
      <dgm:t>
        <a:bodyPr/>
        <a:lstStyle/>
        <a:p>
          <a:endParaRPr lang="en-IE"/>
        </a:p>
      </dgm:t>
    </dgm:pt>
    <dgm:pt modelId="{4AE743A0-7DB8-4B17-849E-730E2F6D3661}" type="pres">
      <dgm:prSet presAssocID="{F6AC2074-43F7-4BC0-BE57-037DEE91F819}" presName="Name0" presStyleCnt="0">
        <dgm:presLayoutVars>
          <dgm:dir/>
          <dgm:animLvl val="lvl"/>
          <dgm:resizeHandles val="exact"/>
        </dgm:presLayoutVars>
      </dgm:prSet>
      <dgm:spPr/>
    </dgm:pt>
    <dgm:pt modelId="{CD9BE964-B15E-404D-ACF6-16DB50A79E20}" type="pres">
      <dgm:prSet presAssocID="{E3236887-8306-4E99-AE62-9C3683FB753F}" presName="Name8" presStyleCnt="0"/>
      <dgm:spPr/>
    </dgm:pt>
    <dgm:pt modelId="{C072994B-BA20-4F33-88CD-3BAD25951CFC}" type="pres">
      <dgm:prSet presAssocID="{E3236887-8306-4E99-AE62-9C3683FB753F}" presName="level" presStyleLbl="node1" presStyleIdx="0" presStyleCnt="5">
        <dgm:presLayoutVars>
          <dgm:chMax val="1"/>
          <dgm:bulletEnabled val="1"/>
        </dgm:presLayoutVars>
      </dgm:prSet>
      <dgm:spPr/>
    </dgm:pt>
    <dgm:pt modelId="{F62AAD54-DC95-447A-9879-4B37D7285FD9}" type="pres">
      <dgm:prSet presAssocID="{E3236887-8306-4E99-AE62-9C3683FB753F}" presName="levelTx" presStyleLbl="revTx" presStyleIdx="0" presStyleCnt="0">
        <dgm:presLayoutVars>
          <dgm:chMax val="1"/>
          <dgm:bulletEnabled val="1"/>
        </dgm:presLayoutVars>
      </dgm:prSet>
      <dgm:spPr/>
    </dgm:pt>
    <dgm:pt modelId="{DDB2878D-DEF1-4206-850E-350E23882C23}" type="pres">
      <dgm:prSet presAssocID="{779E50CC-07B5-4972-BF89-7F6F0BDF07C8}" presName="Name8" presStyleCnt="0"/>
      <dgm:spPr/>
    </dgm:pt>
    <dgm:pt modelId="{93F229A2-4789-4293-BB24-4851C4A362CB}" type="pres">
      <dgm:prSet presAssocID="{779E50CC-07B5-4972-BF89-7F6F0BDF07C8}" presName="level" presStyleLbl="node1" presStyleIdx="1" presStyleCnt="5" custLinFactNeighborY="1522">
        <dgm:presLayoutVars>
          <dgm:chMax val="1"/>
          <dgm:bulletEnabled val="1"/>
        </dgm:presLayoutVars>
      </dgm:prSet>
      <dgm:spPr/>
    </dgm:pt>
    <dgm:pt modelId="{765E683F-6F81-4923-9874-8B712563D89E}" type="pres">
      <dgm:prSet presAssocID="{779E50CC-07B5-4972-BF89-7F6F0BDF07C8}" presName="levelTx" presStyleLbl="revTx" presStyleIdx="0" presStyleCnt="0">
        <dgm:presLayoutVars>
          <dgm:chMax val="1"/>
          <dgm:bulletEnabled val="1"/>
        </dgm:presLayoutVars>
      </dgm:prSet>
      <dgm:spPr/>
    </dgm:pt>
    <dgm:pt modelId="{EE5D97BD-6EE2-4E8A-A3FC-5086BAE57BAC}" type="pres">
      <dgm:prSet presAssocID="{D162CD7A-1835-4796-8665-CE573101813B}" presName="Name8" presStyleCnt="0"/>
      <dgm:spPr/>
    </dgm:pt>
    <dgm:pt modelId="{74B416E0-98EA-4281-B435-A95F232232B0}" type="pres">
      <dgm:prSet presAssocID="{D162CD7A-1835-4796-8665-CE573101813B}" presName="level" presStyleLbl="node1" presStyleIdx="2" presStyleCnt="5" custLinFactNeighborY="1522">
        <dgm:presLayoutVars>
          <dgm:chMax val="1"/>
          <dgm:bulletEnabled val="1"/>
        </dgm:presLayoutVars>
      </dgm:prSet>
      <dgm:spPr/>
    </dgm:pt>
    <dgm:pt modelId="{0FBD021C-1F1E-4FA6-AE95-AF14723F1FEC}" type="pres">
      <dgm:prSet presAssocID="{D162CD7A-1835-4796-8665-CE573101813B}" presName="levelTx" presStyleLbl="revTx" presStyleIdx="0" presStyleCnt="0">
        <dgm:presLayoutVars>
          <dgm:chMax val="1"/>
          <dgm:bulletEnabled val="1"/>
        </dgm:presLayoutVars>
      </dgm:prSet>
      <dgm:spPr/>
    </dgm:pt>
    <dgm:pt modelId="{67F66B00-E6B0-4E40-865F-0FED4E785AF4}" type="pres">
      <dgm:prSet presAssocID="{BA3CEF24-DFD8-4707-B167-6B0A538A5922}" presName="Name8" presStyleCnt="0"/>
      <dgm:spPr/>
    </dgm:pt>
    <dgm:pt modelId="{854B5CE5-B732-4951-8C3C-CF7C7E9E6759}" type="pres">
      <dgm:prSet presAssocID="{BA3CEF24-DFD8-4707-B167-6B0A538A5922}" presName="level" presStyleLbl="node1" presStyleIdx="3" presStyleCnt="5" custLinFactNeighborY="1522">
        <dgm:presLayoutVars>
          <dgm:chMax val="1"/>
          <dgm:bulletEnabled val="1"/>
        </dgm:presLayoutVars>
      </dgm:prSet>
      <dgm:spPr/>
    </dgm:pt>
    <dgm:pt modelId="{62DE2AED-4D27-42ED-A536-933473AC1068}" type="pres">
      <dgm:prSet presAssocID="{BA3CEF24-DFD8-4707-B167-6B0A538A5922}" presName="levelTx" presStyleLbl="revTx" presStyleIdx="0" presStyleCnt="0">
        <dgm:presLayoutVars>
          <dgm:chMax val="1"/>
          <dgm:bulletEnabled val="1"/>
        </dgm:presLayoutVars>
      </dgm:prSet>
      <dgm:spPr/>
    </dgm:pt>
    <dgm:pt modelId="{DE083BEA-187A-4994-9810-BBA50E24076F}" type="pres">
      <dgm:prSet presAssocID="{44223FBD-464B-4B25-82E0-8224F8E65980}" presName="Name8" presStyleCnt="0"/>
      <dgm:spPr/>
    </dgm:pt>
    <dgm:pt modelId="{F15C4E07-E2A5-442A-B8E9-2288EE6D150E}" type="pres">
      <dgm:prSet presAssocID="{44223FBD-464B-4B25-82E0-8224F8E65980}" presName="level" presStyleLbl="node1" presStyleIdx="4" presStyleCnt="5">
        <dgm:presLayoutVars>
          <dgm:chMax val="1"/>
          <dgm:bulletEnabled val="1"/>
        </dgm:presLayoutVars>
      </dgm:prSet>
      <dgm:spPr/>
    </dgm:pt>
    <dgm:pt modelId="{B1FF8295-E216-45A0-9D53-CCAF32A2C61E}" type="pres">
      <dgm:prSet presAssocID="{44223FBD-464B-4B25-82E0-8224F8E65980}" presName="levelTx" presStyleLbl="revTx" presStyleIdx="0" presStyleCnt="0">
        <dgm:presLayoutVars>
          <dgm:chMax val="1"/>
          <dgm:bulletEnabled val="1"/>
        </dgm:presLayoutVars>
      </dgm:prSet>
      <dgm:spPr/>
    </dgm:pt>
  </dgm:ptLst>
  <dgm:cxnLst>
    <dgm:cxn modelId="{76FD1703-10D0-4532-91A2-09F61B7DD57B}" srcId="{F6AC2074-43F7-4BC0-BE57-037DEE91F819}" destId="{779E50CC-07B5-4972-BF89-7F6F0BDF07C8}" srcOrd="1" destOrd="0" parTransId="{6AFB192B-DE42-47CD-A42C-8DE75A8DD9F7}" sibTransId="{C325C6FE-1C14-4503-8EF6-0ACE4229C6E2}"/>
    <dgm:cxn modelId="{5AC54227-BF8A-4638-B461-06F2944C0B66}" type="presOf" srcId="{779E50CC-07B5-4972-BF89-7F6F0BDF07C8}" destId="{93F229A2-4789-4293-BB24-4851C4A362CB}" srcOrd="0" destOrd="0" presId="urn:microsoft.com/office/officeart/2005/8/layout/pyramid1"/>
    <dgm:cxn modelId="{C519BF28-3B99-4530-A044-D21E08F4655D}" type="presOf" srcId="{F6AC2074-43F7-4BC0-BE57-037DEE91F819}" destId="{4AE743A0-7DB8-4B17-849E-730E2F6D3661}" srcOrd="0" destOrd="0" presId="urn:microsoft.com/office/officeart/2005/8/layout/pyramid1"/>
    <dgm:cxn modelId="{D9EAEB2D-2ECD-4441-B0BE-BF855FFAC600}" srcId="{F6AC2074-43F7-4BC0-BE57-037DEE91F819}" destId="{E3236887-8306-4E99-AE62-9C3683FB753F}" srcOrd="0" destOrd="0" parTransId="{6540A6E7-3767-4E11-BEFF-3EE8F9558513}" sibTransId="{694F34EA-F3E1-49FF-B5FC-342316D43CAC}"/>
    <dgm:cxn modelId="{3B647533-1DE1-48C8-B992-A3BCD805921A}" srcId="{F6AC2074-43F7-4BC0-BE57-037DEE91F819}" destId="{BA3CEF24-DFD8-4707-B167-6B0A538A5922}" srcOrd="3" destOrd="0" parTransId="{6BBDAF77-B130-48FA-9E6E-112155001D86}" sibTransId="{1CCA8999-8EB3-4620-AC9E-FE5EDF045755}"/>
    <dgm:cxn modelId="{C870A272-08F6-4B52-9480-3A0CA5AC8548}" type="presOf" srcId="{BA3CEF24-DFD8-4707-B167-6B0A538A5922}" destId="{854B5CE5-B732-4951-8C3C-CF7C7E9E6759}" srcOrd="0" destOrd="0" presId="urn:microsoft.com/office/officeart/2005/8/layout/pyramid1"/>
    <dgm:cxn modelId="{42D9EE53-1FCC-4953-8FB5-7B4147FFFE1B}" type="presOf" srcId="{D162CD7A-1835-4796-8665-CE573101813B}" destId="{0FBD021C-1F1E-4FA6-AE95-AF14723F1FEC}" srcOrd="1" destOrd="0" presId="urn:microsoft.com/office/officeart/2005/8/layout/pyramid1"/>
    <dgm:cxn modelId="{BFDE4379-BFEE-4B0A-BB7A-D0818CF8E030}" type="presOf" srcId="{44223FBD-464B-4B25-82E0-8224F8E65980}" destId="{F15C4E07-E2A5-442A-B8E9-2288EE6D150E}" srcOrd="0" destOrd="0" presId="urn:microsoft.com/office/officeart/2005/8/layout/pyramid1"/>
    <dgm:cxn modelId="{86AC1C81-A95E-4379-B5A8-C90A98560E2A}" type="presOf" srcId="{BA3CEF24-DFD8-4707-B167-6B0A538A5922}" destId="{62DE2AED-4D27-42ED-A536-933473AC1068}" srcOrd="1" destOrd="0" presId="urn:microsoft.com/office/officeart/2005/8/layout/pyramid1"/>
    <dgm:cxn modelId="{CAF92B91-5735-4EA7-B4CD-996FEDB813B2}" srcId="{F6AC2074-43F7-4BC0-BE57-037DEE91F819}" destId="{D162CD7A-1835-4796-8665-CE573101813B}" srcOrd="2" destOrd="0" parTransId="{EDCBB644-19E2-4FD8-8059-16F80560D0A7}" sibTransId="{36A23C49-6107-4516-AEF5-ACBEBA3A7968}"/>
    <dgm:cxn modelId="{2DE2949A-6FA3-4A34-A316-8902059AE36E}" type="presOf" srcId="{779E50CC-07B5-4972-BF89-7F6F0BDF07C8}" destId="{765E683F-6F81-4923-9874-8B712563D89E}" srcOrd="1" destOrd="0" presId="urn:microsoft.com/office/officeart/2005/8/layout/pyramid1"/>
    <dgm:cxn modelId="{D25A33BD-A134-4B9F-9D4B-5EBCCF5B839C}" srcId="{F6AC2074-43F7-4BC0-BE57-037DEE91F819}" destId="{44223FBD-464B-4B25-82E0-8224F8E65980}" srcOrd="4" destOrd="0" parTransId="{3FEA351E-9294-4ABF-AEE0-433F053F1EDC}" sibTransId="{35F6760C-D400-4BFF-884B-CD2EB1B05A27}"/>
    <dgm:cxn modelId="{7FB248BE-B48B-4948-B877-DC34B31FC676}" type="presOf" srcId="{D162CD7A-1835-4796-8665-CE573101813B}" destId="{74B416E0-98EA-4281-B435-A95F232232B0}" srcOrd="0" destOrd="0" presId="urn:microsoft.com/office/officeart/2005/8/layout/pyramid1"/>
    <dgm:cxn modelId="{29EE99C9-C5C9-4663-BBD8-1159B90CBC83}" type="presOf" srcId="{E3236887-8306-4E99-AE62-9C3683FB753F}" destId="{F62AAD54-DC95-447A-9879-4B37D7285FD9}" srcOrd="1" destOrd="0" presId="urn:microsoft.com/office/officeart/2005/8/layout/pyramid1"/>
    <dgm:cxn modelId="{A1C726D4-FB37-424C-9975-F9EFC1DD2D81}" type="presOf" srcId="{44223FBD-464B-4B25-82E0-8224F8E65980}" destId="{B1FF8295-E216-45A0-9D53-CCAF32A2C61E}" srcOrd="1" destOrd="0" presId="urn:microsoft.com/office/officeart/2005/8/layout/pyramid1"/>
    <dgm:cxn modelId="{3352DFF5-062E-4829-B722-2B7EB3D8C546}" type="presOf" srcId="{E3236887-8306-4E99-AE62-9C3683FB753F}" destId="{C072994B-BA20-4F33-88CD-3BAD25951CFC}" srcOrd="0" destOrd="0" presId="urn:microsoft.com/office/officeart/2005/8/layout/pyramid1"/>
    <dgm:cxn modelId="{C231F0DB-8604-46FC-8FC7-83DE42A72A15}" type="presParOf" srcId="{4AE743A0-7DB8-4B17-849E-730E2F6D3661}" destId="{CD9BE964-B15E-404D-ACF6-16DB50A79E20}" srcOrd="0" destOrd="0" presId="urn:microsoft.com/office/officeart/2005/8/layout/pyramid1"/>
    <dgm:cxn modelId="{83CD4BE3-A666-490D-9A7C-026ADD3BF73C}" type="presParOf" srcId="{CD9BE964-B15E-404D-ACF6-16DB50A79E20}" destId="{C072994B-BA20-4F33-88CD-3BAD25951CFC}" srcOrd="0" destOrd="0" presId="urn:microsoft.com/office/officeart/2005/8/layout/pyramid1"/>
    <dgm:cxn modelId="{185EFF60-0864-4FF1-8469-AA50DC57FCDD}" type="presParOf" srcId="{CD9BE964-B15E-404D-ACF6-16DB50A79E20}" destId="{F62AAD54-DC95-447A-9879-4B37D7285FD9}" srcOrd="1" destOrd="0" presId="urn:microsoft.com/office/officeart/2005/8/layout/pyramid1"/>
    <dgm:cxn modelId="{C40D9422-6921-4009-A9F6-FC3F28C9B72D}" type="presParOf" srcId="{4AE743A0-7DB8-4B17-849E-730E2F6D3661}" destId="{DDB2878D-DEF1-4206-850E-350E23882C23}" srcOrd="1" destOrd="0" presId="urn:microsoft.com/office/officeart/2005/8/layout/pyramid1"/>
    <dgm:cxn modelId="{D33E3597-7C62-4E7A-A3FE-2E26989ECD64}" type="presParOf" srcId="{DDB2878D-DEF1-4206-850E-350E23882C23}" destId="{93F229A2-4789-4293-BB24-4851C4A362CB}" srcOrd="0" destOrd="0" presId="urn:microsoft.com/office/officeart/2005/8/layout/pyramid1"/>
    <dgm:cxn modelId="{698FCED6-7C92-4188-9FD0-0133B52C339E}" type="presParOf" srcId="{DDB2878D-DEF1-4206-850E-350E23882C23}" destId="{765E683F-6F81-4923-9874-8B712563D89E}" srcOrd="1" destOrd="0" presId="urn:microsoft.com/office/officeart/2005/8/layout/pyramid1"/>
    <dgm:cxn modelId="{AB4A8806-1DEC-4F91-9E99-8660169D6286}" type="presParOf" srcId="{4AE743A0-7DB8-4B17-849E-730E2F6D3661}" destId="{EE5D97BD-6EE2-4E8A-A3FC-5086BAE57BAC}" srcOrd="2" destOrd="0" presId="urn:microsoft.com/office/officeart/2005/8/layout/pyramid1"/>
    <dgm:cxn modelId="{D7E5E13E-23CE-4B25-B621-1E347BCC6C9D}" type="presParOf" srcId="{EE5D97BD-6EE2-4E8A-A3FC-5086BAE57BAC}" destId="{74B416E0-98EA-4281-B435-A95F232232B0}" srcOrd="0" destOrd="0" presId="urn:microsoft.com/office/officeart/2005/8/layout/pyramid1"/>
    <dgm:cxn modelId="{536FC0F2-407A-4435-81AF-A76296B51738}" type="presParOf" srcId="{EE5D97BD-6EE2-4E8A-A3FC-5086BAE57BAC}" destId="{0FBD021C-1F1E-4FA6-AE95-AF14723F1FEC}" srcOrd="1" destOrd="0" presId="urn:microsoft.com/office/officeart/2005/8/layout/pyramid1"/>
    <dgm:cxn modelId="{303684A5-E7B8-4C6A-9B87-F22D05EBBDF2}" type="presParOf" srcId="{4AE743A0-7DB8-4B17-849E-730E2F6D3661}" destId="{67F66B00-E6B0-4E40-865F-0FED4E785AF4}" srcOrd="3" destOrd="0" presId="urn:microsoft.com/office/officeart/2005/8/layout/pyramid1"/>
    <dgm:cxn modelId="{E5CEDBA8-0258-4427-9EAA-413003CD82A9}" type="presParOf" srcId="{67F66B00-E6B0-4E40-865F-0FED4E785AF4}" destId="{854B5CE5-B732-4951-8C3C-CF7C7E9E6759}" srcOrd="0" destOrd="0" presId="urn:microsoft.com/office/officeart/2005/8/layout/pyramid1"/>
    <dgm:cxn modelId="{E7CFE056-F39F-4C1B-94E8-56FE7F8D4E88}" type="presParOf" srcId="{67F66B00-E6B0-4E40-865F-0FED4E785AF4}" destId="{62DE2AED-4D27-42ED-A536-933473AC1068}" srcOrd="1" destOrd="0" presId="urn:microsoft.com/office/officeart/2005/8/layout/pyramid1"/>
    <dgm:cxn modelId="{418F17D9-00F9-4235-8744-FF69F6B95F8A}" type="presParOf" srcId="{4AE743A0-7DB8-4B17-849E-730E2F6D3661}" destId="{DE083BEA-187A-4994-9810-BBA50E24076F}" srcOrd="4" destOrd="0" presId="urn:microsoft.com/office/officeart/2005/8/layout/pyramid1"/>
    <dgm:cxn modelId="{CE9DF4EB-9429-4BEB-8DDB-D62117EF303C}" type="presParOf" srcId="{DE083BEA-187A-4994-9810-BBA50E24076F}" destId="{F15C4E07-E2A5-442A-B8E9-2288EE6D150E}" srcOrd="0" destOrd="0" presId="urn:microsoft.com/office/officeart/2005/8/layout/pyramid1"/>
    <dgm:cxn modelId="{14B73900-B888-400E-87F5-1664C12BDD98}" type="presParOf" srcId="{DE083BEA-187A-4994-9810-BBA50E24076F}" destId="{B1FF8295-E216-45A0-9D53-CCAF32A2C61E}"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B83CD7-BF9A-4A68-80F8-21D7089EB608}"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GB"/>
        </a:p>
      </dgm:t>
    </dgm:pt>
    <dgm:pt modelId="{58B63782-336B-4D18-BD65-55BAD75C0099}">
      <dgm:prSet phldrT="[Text]" custT="1"/>
      <dgm:spPr>
        <a:solidFill>
          <a:schemeClr val="accent6"/>
        </a:solidFill>
        <a:ln>
          <a:noFill/>
        </a:ln>
      </dgm:spPr>
      <dgm:t>
        <a:bodyPr/>
        <a:lstStyle/>
        <a:p>
          <a:r>
            <a:rPr lang="en-IE" sz="1200" b="1" noProof="0">
              <a:latin typeface="Arial" panose="020B0604020202020204" pitchFamily="34" charset="0"/>
              <a:cs typeface="Arial" panose="020B0604020202020204" pitchFamily="34" charset="0"/>
            </a:rPr>
            <a:t>Technological &amp; service challenges</a:t>
          </a:r>
        </a:p>
      </dgm:t>
    </dgm:pt>
    <dgm:pt modelId="{1B16CB19-5453-4E9A-ABCE-967BB77094CF}" type="parTrans" cxnId="{C6587AA4-549C-4C78-B4CB-0CA343C7F936}">
      <dgm:prSet/>
      <dgm:spPr/>
      <dgm:t>
        <a:bodyPr/>
        <a:lstStyle/>
        <a:p>
          <a:endParaRPr lang="en-GB" sz="1400">
            <a:latin typeface="+mn-lt"/>
          </a:endParaRPr>
        </a:p>
      </dgm:t>
    </dgm:pt>
    <dgm:pt modelId="{DE7CCAF2-4BC3-4A04-847B-FE7B07DFF428}" type="sibTrans" cxnId="{C6587AA4-549C-4C78-B4CB-0CA343C7F936}">
      <dgm:prSet/>
      <dgm:spPr/>
      <dgm:t>
        <a:bodyPr/>
        <a:lstStyle/>
        <a:p>
          <a:endParaRPr lang="en-GB" sz="1400">
            <a:latin typeface="+mn-lt"/>
          </a:endParaRPr>
        </a:p>
      </dgm:t>
    </dgm:pt>
    <dgm:pt modelId="{64B20B3F-E3F5-4A75-94A8-B664786F4F08}">
      <dgm:prSet phldrT="[Text]" custT="1"/>
      <dgm:spPr>
        <a:solidFill>
          <a:srgbClr val="A7BB9D"/>
        </a:solidFill>
        <a:ln>
          <a:noFill/>
        </a:ln>
      </dgm:spPr>
      <dgm:t>
        <a:bodyPr/>
        <a:lstStyle/>
        <a:p>
          <a:pPr marL="0" algn="ctr" defTabSz="914400" rtl="0" eaLnBrk="1" latinLnBrk="0" hangingPunct="1">
            <a:buFont typeface=""/>
            <a:buChar char="•"/>
          </a:pPr>
          <a:r>
            <a:rPr lang="en-IE" sz="1200" b="1" kern="1200" noProof="0">
              <a:solidFill>
                <a:schemeClr val="accent6"/>
              </a:solidFill>
              <a:latin typeface="Arial" panose="020B0604020202020204" pitchFamily="34" charset="0"/>
              <a:cs typeface="Arial" panose="020B0604020202020204" pitchFamily="34" charset="0"/>
            </a:rPr>
            <a:t>Legacy systems</a:t>
          </a:r>
          <a:endParaRPr lang="en-IE" sz="1200" b="1" kern="1200" noProof="0">
            <a:solidFill>
              <a:schemeClr val="accent6"/>
            </a:solidFill>
            <a:latin typeface="Arial" panose="020B0604020202020204" pitchFamily="34" charset="0"/>
            <a:ea typeface="+mn-ea"/>
            <a:cs typeface="Arial" panose="020B0604020202020204" pitchFamily="34" charset="0"/>
          </a:endParaRPr>
        </a:p>
      </dgm:t>
    </dgm:pt>
    <dgm:pt modelId="{D83AD453-4625-48E6-B222-641B34350732}" type="parTrans" cxnId="{E47AC8E6-42C5-4F72-AE06-AE32D75E2FBB}">
      <dgm:prSet/>
      <dgm:spPr/>
      <dgm:t>
        <a:bodyPr/>
        <a:lstStyle/>
        <a:p>
          <a:endParaRPr lang="en-GB" sz="1400">
            <a:latin typeface="+mn-lt"/>
          </a:endParaRPr>
        </a:p>
      </dgm:t>
    </dgm:pt>
    <dgm:pt modelId="{E3FB3B0F-8790-4959-8399-98BF1189561A}" type="sibTrans" cxnId="{E47AC8E6-42C5-4F72-AE06-AE32D75E2FBB}">
      <dgm:prSet/>
      <dgm:spPr>
        <a:solidFill>
          <a:srgbClr val="A7BB9D"/>
        </a:solidFill>
      </dgm:spPr>
      <dgm:t>
        <a:bodyPr/>
        <a:lstStyle/>
        <a:p>
          <a:endParaRPr lang="en-GB" sz="1400">
            <a:latin typeface="+mn-lt"/>
          </a:endParaRPr>
        </a:p>
      </dgm:t>
    </dgm:pt>
    <dgm:pt modelId="{DB5FF127-FA9B-4599-89DB-EA68C9A08B2C}">
      <dgm:prSet phldrT="[Text]" custT="1"/>
      <dgm:spPr>
        <a:solidFill>
          <a:srgbClr val="005F83"/>
        </a:solidFill>
        <a:ln>
          <a:noFill/>
        </a:ln>
      </dgm:spPr>
      <dgm:t>
        <a:bodyPr lIns="0" tIns="0" rIns="0" bIns="0"/>
        <a:lstStyle/>
        <a:p>
          <a:pPr>
            <a:buFont typeface=""/>
            <a:buChar char="•"/>
          </a:pPr>
          <a:r>
            <a:rPr lang="en-IE" sz="1200" b="1" noProof="0">
              <a:solidFill>
                <a:schemeClr val="accent6"/>
              </a:solidFill>
              <a:latin typeface="Arial" panose="020B0604020202020204" pitchFamily="34" charset="0"/>
              <a:cs typeface="Arial" panose="020B0604020202020204" pitchFamily="34" charset="0"/>
            </a:rPr>
            <a:t>Budget constraints &amp; high service costs</a:t>
          </a:r>
          <a:endParaRPr lang="en-IE" sz="1200" noProof="0">
            <a:solidFill>
              <a:schemeClr val="accent6"/>
            </a:solidFill>
            <a:latin typeface="Arial" panose="020B0604020202020204" pitchFamily="34" charset="0"/>
            <a:cs typeface="Arial" panose="020B0604020202020204" pitchFamily="34" charset="0"/>
          </a:endParaRPr>
        </a:p>
      </dgm:t>
    </dgm:pt>
    <dgm:pt modelId="{876B1F97-1671-4920-A535-646E824CA37F}" type="parTrans" cxnId="{86B86439-CEBD-441F-B58C-9768B7BEE364}">
      <dgm:prSet/>
      <dgm:spPr/>
      <dgm:t>
        <a:bodyPr/>
        <a:lstStyle/>
        <a:p>
          <a:endParaRPr lang="en-GB" sz="1400">
            <a:latin typeface="+mn-lt"/>
          </a:endParaRPr>
        </a:p>
      </dgm:t>
    </dgm:pt>
    <dgm:pt modelId="{76C51ABC-8BA1-4F16-AF4F-01F90EC94545}" type="sibTrans" cxnId="{86B86439-CEBD-441F-B58C-9768B7BEE364}">
      <dgm:prSet/>
      <dgm:spPr>
        <a:solidFill>
          <a:srgbClr val="005F83"/>
        </a:solidFill>
      </dgm:spPr>
      <dgm:t>
        <a:bodyPr/>
        <a:lstStyle/>
        <a:p>
          <a:endParaRPr lang="en-GB" sz="1400">
            <a:latin typeface="+mn-lt"/>
          </a:endParaRPr>
        </a:p>
      </dgm:t>
    </dgm:pt>
    <dgm:pt modelId="{7EE691A7-23AE-4B4C-BF6B-1A494A72A0FB}">
      <dgm:prSet phldrT="[Text]" custT="1"/>
      <dgm:spPr>
        <a:solidFill>
          <a:srgbClr val="77DFED"/>
        </a:solidFill>
        <a:ln>
          <a:noFill/>
        </a:ln>
      </dgm:spPr>
      <dgm:t>
        <a:bodyPr lIns="0" tIns="0" rIns="0" bIns="0"/>
        <a:lstStyle/>
        <a:p>
          <a:r>
            <a:rPr lang="en-IE" sz="1200" b="1" noProof="0">
              <a:solidFill>
                <a:schemeClr val="accent6"/>
              </a:solidFill>
              <a:latin typeface="Arial" panose="020B0604020202020204" pitchFamily="34" charset="0"/>
              <a:ea typeface="Calibri" panose="020F0502020204030204" pitchFamily="34" charset="0"/>
              <a:cs typeface="Arial" panose="020B0604020202020204" pitchFamily="34" charset="0"/>
            </a:rPr>
            <a:t>Lengthy admin processes</a:t>
          </a:r>
        </a:p>
      </dgm:t>
    </dgm:pt>
    <dgm:pt modelId="{B239332E-77DF-4118-A894-949152636006}" type="parTrans" cxnId="{C5C88B1F-B055-449A-8AFC-CFA08C692D04}">
      <dgm:prSet/>
      <dgm:spPr/>
      <dgm:t>
        <a:bodyPr/>
        <a:lstStyle/>
        <a:p>
          <a:endParaRPr lang="en-GB" sz="1400">
            <a:latin typeface="+mn-lt"/>
          </a:endParaRPr>
        </a:p>
      </dgm:t>
    </dgm:pt>
    <dgm:pt modelId="{45AA7EA9-870E-4AD1-980E-534208A66C96}" type="sibTrans" cxnId="{C5C88B1F-B055-449A-8AFC-CFA08C692D04}">
      <dgm:prSet/>
      <dgm:spPr>
        <a:solidFill>
          <a:srgbClr val="77DFED"/>
        </a:solidFill>
      </dgm:spPr>
      <dgm:t>
        <a:bodyPr/>
        <a:lstStyle/>
        <a:p>
          <a:endParaRPr lang="en-GB" sz="1400">
            <a:latin typeface="+mn-lt"/>
          </a:endParaRPr>
        </a:p>
      </dgm:t>
    </dgm:pt>
    <dgm:pt modelId="{BAF3A826-75E4-49C5-8558-32D9BD146A9C}" type="pres">
      <dgm:prSet presAssocID="{FEB83CD7-BF9A-4A68-80F8-21D7089EB608}" presName="Name0" presStyleCnt="0">
        <dgm:presLayoutVars>
          <dgm:chMax val="1"/>
          <dgm:dir/>
          <dgm:animLvl val="ctr"/>
          <dgm:resizeHandles val="exact"/>
        </dgm:presLayoutVars>
      </dgm:prSet>
      <dgm:spPr/>
    </dgm:pt>
    <dgm:pt modelId="{6F82B381-9306-4CF7-8E53-C0E3DEA1C922}" type="pres">
      <dgm:prSet presAssocID="{58B63782-336B-4D18-BD65-55BAD75C0099}" presName="centerShape" presStyleLbl="node0" presStyleIdx="0" presStyleCnt="1"/>
      <dgm:spPr/>
    </dgm:pt>
    <dgm:pt modelId="{F39B7638-B8E8-4F34-A974-FD71FA0F21E3}" type="pres">
      <dgm:prSet presAssocID="{64B20B3F-E3F5-4A75-94A8-B664786F4F08}" presName="node" presStyleLbl="node1" presStyleIdx="0" presStyleCnt="3" custScaleX="114381" custScaleY="114381">
        <dgm:presLayoutVars>
          <dgm:bulletEnabled val="1"/>
        </dgm:presLayoutVars>
      </dgm:prSet>
      <dgm:spPr/>
    </dgm:pt>
    <dgm:pt modelId="{6C97A675-C398-40C2-B990-F1C187D7AE3F}" type="pres">
      <dgm:prSet presAssocID="{64B20B3F-E3F5-4A75-94A8-B664786F4F08}" presName="dummy" presStyleCnt="0"/>
      <dgm:spPr/>
    </dgm:pt>
    <dgm:pt modelId="{7B015C14-4E6B-40B1-9625-97458DB55042}" type="pres">
      <dgm:prSet presAssocID="{E3FB3B0F-8790-4959-8399-98BF1189561A}" presName="sibTrans" presStyleLbl="sibTrans2D1" presStyleIdx="0" presStyleCnt="3"/>
      <dgm:spPr/>
    </dgm:pt>
    <dgm:pt modelId="{040F4EC7-1659-4AC3-8E77-8D21FC338AF7}" type="pres">
      <dgm:prSet presAssocID="{DB5FF127-FA9B-4599-89DB-EA68C9A08B2C}" presName="node" presStyleLbl="node1" presStyleIdx="1" presStyleCnt="3" custScaleX="114381" custScaleY="114381">
        <dgm:presLayoutVars>
          <dgm:bulletEnabled val="1"/>
        </dgm:presLayoutVars>
      </dgm:prSet>
      <dgm:spPr/>
    </dgm:pt>
    <dgm:pt modelId="{FB9AF5C7-6D61-45DC-9EDC-CC98E02677C1}" type="pres">
      <dgm:prSet presAssocID="{DB5FF127-FA9B-4599-89DB-EA68C9A08B2C}" presName="dummy" presStyleCnt="0"/>
      <dgm:spPr/>
    </dgm:pt>
    <dgm:pt modelId="{4F80D467-F449-4288-BBC2-CC6FA765B957}" type="pres">
      <dgm:prSet presAssocID="{76C51ABC-8BA1-4F16-AF4F-01F90EC94545}" presName="sibTrans" presStyleLbl="sibTrans2D1" presStyleIdx="1" presStyleCnt="3"/>
      <dgm:spPr/>
    </dgm:pt>
    <dgm:pt modelId="{EAD12D82-FFAC-4876-B53C-8DADDFE8F0E9}" type="pres">
      <dgm:prSet presAssocID="{7EE691A7-23AE-4B4C-BF6B-1A494A72A0FB}" presName="node" presStyleLbl="node1" presStyleIdx="2" presStyleCnt="3" custScaleX="114381" custScaleY="114381">
        <dgm:presLayoutVars>
          <dgm:bulletEnabled val="1"/>
        </dgm:presLayoutVars>
      </dgm:prSet>
      <dgm:spPr/>
    </dgm:pt>
    <dgm:pt modelId="{8C3468A4-CEF2-4E01-B527-95683A4F02D4}" type="pres">
      <dgm:prSet presAssocID="{7EE691A7-23AE-4B4C-BF6B-1A494A72A0FB}" presName="dummy" presStyleCnt="0"/>
      <dgm:spPr/>
    </dgm:pt>
    <dgm:pt modelId="{EE868C84-DD5E-4466-A880-15DFBFC45D53}" type="pres">
      <dgm:prSet presAssocID="{45AA7EA9-870E-4AD1-980E-534208A66C96}" presName="sibTrans" presStyleLbl="sibTrans2D1" presStyleIdx="2" presStyleCnt="3"/>
      <dgm:spPr/>
    </dgm:pt>
  </dgm:ptLst>
  <dgm:cxnLst>
    <dgm:cxn modelId="{24BAAC02-1FFA-4E29-82A6-E62ACC8E1FFC}" type="presOf" srcId="{7EE691A7-23AE-4B4C-BF6B-1A494A72A0FB}" destId="{EAD12D82-FFAC-4876-B53C-8DADDFE8F0E9}" srcOrd="0" destOrd="0" presId="urn:microsoft.com/office/officeart/2005/8/layout/radial6"/>
    <dgm:cxn modelId="{C5C88B1F-B055-449A-8AFC-CFA08C692D04}" srcId="{58B63782-336B-4D18-BD65-55BAD75C0099}" destId="{7EE691A7-23AE-4B4C-BF6B-1A494A72A0FB}" srcOrd="2" destOrd="0" parTransId="{B239332E-77DF-4118-A894-949152636006}" sibTransId="{45AA7EA9-870E-4AD1-980E-534208A66C96}"/>
    <dgm:cxn modelId="{86B86439-CEBD-441F-B58C-9768B7BEE364}" srcId="{58B63782-336B-4D18-BD65-55BAD75C0099}" destId="{DB5FF127-FA9B-4599-89DB-EA68C9A08B2C}" srcOrd="1" destOrd="0" parTransId="{876B1F97-1671-4920-A535-646E824CA37F}" sibTransId="{76C51ABC-8BA1-4F16-AF4F-01F90EC94545}"/>
    <dgm:cxn modelId="{4E84993D-303E-495F-8AB6-53FCFE9BE85F}" type="presOf" srcId="{FEB83CD7-BF9A-4A68-80F8-21D7089EB608}" destId="{BAF3A826-75E4-49C5-8558-32D9BD146A9C}" srcOrd="0" destOrd="0" presId="urn:microsoft.com/office/officeart/2005/8/layout/radial6"/>
    <dgm:cxn modelId="{E9582153-98A4-4013-864E-4036C418701C}" type="presOf" srcId="{E3FB3B0F-8790-4959-8399-98BF1189561A}" destId="{7B015C14-4E6B-40B1-9625-97458DB55042}" srcOrd="0" destOrd="0" presId="urn:microsoft.com/office/officeart/2005/8/layout/radial6"/>
    <dgm:cxn modelId="{A3E19190-9408-4BF9-8227-D0FF19EA6AB5}" type="presOf" srcId="{64B20B3F-E3F5-4A75-94A8-B664786F4F08}" destId="{F39B7638-B8E8-4F34-A974-FD71FA0F21E3}" srcOrd="0" destOrd="0" presId="urn:microsoft.com/office/officeart/2005/8/layout/radial6"/>
    <dgm:cxn modelId="{C6587AA4-549C-4C78-B4CB-0CA343C7F936}" srcId="{FEB83CD7-BF9A-4A68-80F8-21D7089EB608}" destId="{58B63782-336B-4D18-BD65-55BAD75C0099}" srcOrd="0" destOrd="0" parTransId="{1B16CB19-5453-4E9A-ABCE-967BB77094CF}" sibTransId="{DE7CCAF2-4BC3-4A04-847B-FE7B07DFF428}"/>
    <dgm:cxn modelId="{029F80B5-7BED-4685-BAD8-1B0CEB84CBFC}" type="presOf" srcId="{DB5FF127-FA9B-4599-89DB-EA68C9A08B2C}" destId="{040F4EC7-1659-4AC3-8E77-8D21FC338AF7}" srcOrd="0" destOrd="0" presId="urn:microsoft.com/office/officeart/2005/8/layout/radial6"/>
    <dgm:cxn modelId="{8D97ECDC-DF7C-4318-84C1-80B175394321}" type="presOf" srcId="{58B63782-336B-4D18-BD65-55BAD75C0099}" destId="{6F82B381-9306-4CF7-8E53-C0E3DEA1C922}" srcOrd="0" destOrd="0" presId="urn:microsoft.com/office/officeart/2005/8/layout/radial6"/>
    <dgm:cxn modelId="{7887FCDD-EC9F-4F39-985E-8706CBCEB137}" type="presOf" srcId="{45AA7EA9-870E-4AD1-980E-534208A66C96}" destId="{EE868C84-DD5E-4466-A880-15DFBFC45D53}" srcOrd="0" destOrd="0" presId="urn:microsoft.com/office/officeart/2005/8/layout/radial6"/>
    <dgm:cxn modelId="{E47AC8E6-42C5-4F72-AE06-AE32D75E2FBB}" srcId="{58B63782-336B-4D18-BD65-55BAD75C0099}" destId="{64B20B3F-E3F5-4A75-94A8-B664786F4F08}" srcOrd="0" destOrd="0" parTransId="{D83AD453-4625-48E6-B222-641B34350732}" sibTransId="{E3FB3B0F-8790-4959-8399-98BF1189561A}"/>
    <dgm:cxn modelId="{A39A55F8-ED94-44D1-A1A0-D2FEFA213240}" type="presOf" srcId="{76C51ABC-8BA1-4F16-AF4F-01F90EC94545}" destId="{4F80D467-F449-4288-BBC2-CC6FA765B957}" srcOrd="0" destOrd="0" presId="urn:microsoft.com/office/officeart/2005/8/layout/radial6"/>
    <dgm:cxn modelId="{E2AD04A8-C677-4955-ACC6-7C8588BB2357}" type="presParOf" srcId="{BAF3A826-75E4-49C5-8558-32D9BD146A9C}" destId="{6F82B381-9306-4CF7-8E53-C0E3DEA1C922}" srcOrd="0" destOrd="0" presId="urn:microsoft.com/office/officeart/2005/8/layout/radial6"/>
    <dgm:cxn modelId="{B1AD5781-A7BB-40D5-927B-A4A08C76CE08}" type="presParOf" srcId="{BAF3A826-75E4-49C5-8558-32D9BD146A9C}" destId="{F39B7638-B8E8-4F34-A974-FD71FA0F21E3}" srcOrd="1" destOrd="0" presId="urn:microsoft.com/office/officeart/2005/8/layout/radial6"/>
    <dgm:cxn modelId="{8CF5805B-24C6-4814-BEB4-124382DD56CB}" type="presParOf" srcId="{BAF3A826-75E4-49C5-8558-32D9BD146A9C}" destId="{6C97A675-C398-40C2-B990-F1C187D7AE3F}" srcOrd="2" destOrd="0" presId="urn:microsoft.com/office/officeart/2005/8/layout/radial6"/>
    <dgm:cxn modelId="{44C3D51A-46F8-4FDE-99DC-EDEE07ED9823}" type="presParOf" srcId="{BAF3A826-75E4-49C5-8558-32D9BD146A9C}" destId="{7B015C14-4E6B-40B1-9625-97458DB55042}" srcOrd="3" destOrd="0" presId="urn:microsoft.com/office/officeart/2005/8/layout/radial6"/>
    <dgm:cxn modelId="{4B28B71A-AC47-4F22-872E-79FA9076BF69}" type="presParOf" srcId="{BAF3A826-75E4-49C5-8558-32D9BD146A9C}" destId="{040F4EC7-1659-4AC3-8E77-8D21FC338AF7}" srcOrd="4" destOrd="0" presId="urn:microsoft.com/office/officeart/2005/8/layout/radial6"/>
    <dgm:cxn modelId="{2AFD9824-1E14-4A0D-83E8-D44F8646D470}" type="presParOf" srcId="{BAF3A826-75E4-49C5-8558-32D9BD146A9C}" destId="{FB9AF5C7-6D61-45DC-9EDC-CC98E02677C1}" srcOrd="5" destOrd="0" presId="urn:microsoft.com/office/officeart/2005/8/layout/radial6"/>
    <dgm:cxn modelId="{D31EBD96-16FB-4E59-BA24-548AB0BB7083}" type="presParOf" srcId="{BAF3A826-75E4-49C5-8558-32D9BD146A9C}" destId="{4F80D467-F449-4288-BBC2-CC6FA765B957}" srcOrd="6" destOrd="0" presId="urn:microsoft.com/office/officeart/2005/8/layout/radial6"/>
    <dgm:cxn modelId="{B5A3EA79-D9A6-4ACE-BAD8-19F67D1B51B1}" type="presParOf" srcId="{BAF3A826-75E4-49C5-8558-32D9BD146A9C}" destId="{EAD12D82-FFAC-4876-B53C-8DADDFE8F0E9}" srcOrd="7" destOrd="0" presId="urn:microsoft.com/office/officeart/2005/8/layout/radial6"/>
    <dgm:cxn modelId="{DFF45984-7402-43A5-967B-E08C098AD55F}" type="presParOf" srcId="{BAF3A826-75E4-49C5-8558-32D9BD146A9C}" destId="{8C3468A4-CEF2-4E01-B527-95683A4F02D4}" srcOrd="8" destOrd="0" presId="urn:microsoft.com/office/officeart/2005/8/layout/radial6"/>
    <dgm:cxn modelId="{C8785DC8-5335-43D8-BD6F-8FC6DE237D7B}" type="presParOf" srcId="{BAF3A826-75E4-49C5-8558-32D9BD146A9C}" destId="{EE868C84-DD5E-4466-A880-15DFBFC45D53}" srcOrd="9"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2994B-BA20-4F33-88CD-3BAD25951CFC}">
      <dsp:nvSpPr>
        <dsp:cNvPr id="0" name=""/>
        <dsp:cNvSpPr/>
      </dsp:nvSpPr>
      <dsp:spPr>
        <a:xfrm>
          <a:off x="1748719" y="0"/>
          <a:ext cx="874359" cy="790554"/>
        </a:xfrm>
        <a:prstGeom prst="trapezoid">
          <a:avLst>
            <a:gd name="adj" fmla="val 5530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E" sz="1600" kern="1200" noProof="0"/>
        </a:p>
      </dsp:txBody>
      <dsp:txXfrm>
        <a:off x="1748719" y="0"/>
        <a:ext cx="874359" cy="790554"/>
      </dsp:txXfrm>
    </dsp:sp>
    <dsp:sp modelId="{93F229A2-4789-4293-BB24-4851C4A362CB}">
      <dsp:nvSpPr>
        <dsp:cNvPr id="0" name=""/>
        <dsp:cNvSpPr/>
      </dsp:nvSpPr>
      <dsp:spPr>
        <a:xfrm>
          <a:off x="1311539" y="802586"/>
          <a:ext cx="1748719" cy="790554"/>
        </a:xfrm>
        <a:prstGeom prst="trapezoid">
          <a:avLst>
            <a:gd name="adj" fmla="val 55300"/>
          </a:avLst>
        </a:prstGeom>
        <a:solidFill>
          <a:srgbClr val="ABABAB"/>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E" sz="1200" kern="1200" noProof="0">
              <a:latin typeface="Arial" panose="020B0604020202020204" pitchFamily="34" charset="0"/>
              <a:cs typeface="Arial" panose="020B0604020202020204" pitchFamily="34" charset="0"/>
            </a:rPr>
            <a:t>Operationalise through engagement</a:t>
          </a:r>
        </a:p>
      </dsp:txBody>
      <dsp:txXfrm>
        <a:off x="1617565" y="802586"/>
        <a:ext cx="1136667" cy="790554"/>
      </dsp:txXfrm>
    </dsp:sp>
    <dsp:sp modelId="{74B416E0-98EA-4281-B435-A95F232232B0}">
      <dsp:nvSpPr>
        <dsp:cNvPr id="0" name=""/>
        <dsp:cNvSpPr/>
      </dsp:nvSpPr>
      <dsp:spPr>
        <a:xfrm>
          <a:off x="874359" y="1593141"/>
          <a:ext cx="2623078" cy="790554"/>
        </a:xfrm>
        <a:prstGeom prst="trapezoid">
          <a:avLst>
            <a:gd name="adj" fmla="val 55300"/>
          </a:avLst>
        </a:prstGeom>
        <a:solidFill>
          <a:srgbClr val="77DFED"/>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E" sz="1200" kern="1200" noProof="0">
              <a:latin typeface="Arial" panose="020B0604020202020204" pitchFamily="34" charset="0"/>
              <a:cs typeface="Arial" panose="020B0604020202020204" pitchFamily="34" charset="0"/>
            </a:rPr>
            <a:t>Building digitalisation technologies</a:t>
          </a:r>
        </a:p>
      </dsp:txBody>
      <dsp:txXfrm>
        <a:off x="1333398" y="1593141"/>
        <a:ext cx="1705001" cy="790554"/>
      </dsp:txXfrm>
    </dsp:sp>
    <dsp:sp modelId="{854B5CE5-B732-4951-8C3C-CF7C7E9E6759}">
      <dsp:nvSpPr>
        <dsp:cNvPr id="0" name=""/>
        <dsp:cNvSpPr/>
      </dsp:nvSpPr>
      <dsp:spPr>
        <a:xfrm>
          <a:off x="437179" y="2383696"/>
          <a:ext cx="3497438" cy="790554"/>
        </a:xfrm>
        <a:prstGeom prst="trapezoid">
          <a:avLst>
            <a:gd name="adj" fmla="val 55300"/>
          </a:avLst>
        </a:prstGeom>
        <a:solidFill>
          <a:srgbClr val="A7BB9D"/>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E" sz="1200" kern="1200" noProof="0">
              <a:latin typeface="Arial" panose="020B0604020202020204" pitchFamily="34" charset="0"/>
              <a:cs typeface="Arial" panose="020B0604020202020204" pitchFamily="34" charset="0"/>
            </a:rPr>
            <a:t>Data, governance and data governance</a:t>
          </a:r>
        </a:p>
      </dsp:txBody>
      <dsp:txXfrm>
        <a:off x="1049231" y="2383696"/>
        <a:ext cx="2273334" cy="790554"/>
      </dsp:txXfrm>
    </dsp:sp>
    <dsp:sp modelId="{F15C4E07-E2A5-442A-B8E9-2288EE6D150E}">
      <dsp:nvSpPr>
        <dsp:cNvPr id="0" name=""/>
        <dsp:cNvSpPr/>
      </dsp:nvSpPr>
      <dsp:spPr>
        <a:xfrm>
          <a:off x="0" y="3162218"/>
          <a:ext cx="4371798" cy="790554"/>
        </a:xfrm>
        <a:prstGeom prst="trapezoid">
          <a:avLst>
            <a:gd name="adj" fmla="val 55300"/>
          </a:avLst>
        </a:prstGeom>
        <a:solidFill>
          <a:srgbClr val="3EB1C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E" sz="1200" b="1" kern="1200" noProof="0">
              <a:latin typeface="Arial" panose="020B0604020202020204" pitchFamily="34" charset="0"/>
              <a:cs typeface="Arial" panose="020B0604020202020204" pitchFamily="34" charset="0"/>
            </a:rPr>
            <a:t>Mandates, policies, strategies</a:t>
          </a:r>
        </a:p>
        <a:p>
          <a:pPr marL="0" lvl="0" indent="0" algn="ctr" defTabSz="533400">
            <a:lnSpc>
              <a:spcPct val="90000"/>
            </a:lnSpc>
            <a:spcBef>
              <a:spcPct val="0"/>
            </a:spcBef>
            <a:spcAft>
              <a:spcPct val="35000"/>
            </a:spcAft>
            <a:buNone/>
          </a:pPr>
          <a:r>
            <a:rPr lang="en-IE" sz="1200" kern="1200" noProof="0">
              <a:latin typeface="Arial" panose="020B0604020202020204" pitchFamily="34" charset="0"/>
              <a:cs typeface="Arial" panose="020B0604020202020204" pitchFamily="34" charset="0"/>
              <a:sym typeface="Wingdings" panose="05000000000000000000" pitchFamily="2" charset="2"/>
            </a:rPr>
            <a:t>Reporting needs, frameworks and standards</a:t>
          </a:r>
          <a:endParaRPr lang="en-IE" sz="1200" kern="1200" noProof="0">
            <a:latin typeface="Arial" panose="020B0604020202020204" pitchFamily="34" charset="0"/>
            <a:cs typeface="Arial" panose="020B0604020202020204" pitchFamily="34" charset="0"/>
          </a:endParaRPr>
        </a:p>
      </dsp:txBody>
      <dsp:txXfrm>
        <a:off x="765064" y="3162218"/>
        <a:ext cx="2841668" cy="790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68C84-DD5E-4466-A880-15DFBFC45D53}">
      <dsp:nvSpPr>
        <dsp:cNvPr id="0" name=""/>
        <dsp:cNvSpPr/>
      </dsp:nvSpPr>
      <dsp:spPr>
        <a:xfrm>
          <a:off x="1442922" y="547463"/>
          <a:ext cx="3386532" cy="3386532"/>
        </a:xfrm>
        <a:prstGeom prst="blockArc">
          <a:avLst>
            <a:gd name="adj1" fmla="val 9000000"/>
            <a:gd name="adj2" fmla="val 16200000"/>
            <a:gd name="adj3" fmla="val 4640"/>
          </a:avLst>
        </a:prstGeom>
        <a:solidFill>
          <a:srgbClr val="77DFED"/>
        </a:solidFill>
        <a:ln>
          <a:noFill/>
        </a:ln>
        <a:effectLst/>
      </dsp:spPr>
      <dsp:style>
        <a:lnRef idx="0">
          <a:scrgbClr r="0" g="0" b="0"/>
        </a:lnRef>
        <a:fillRef idx="1">
          <a:scrgbClr r="0" g="0" b="0"/>
        </a:fillRef>
        <a:effectRef idx="0">
          <a:scrgbClr r="0" g="0" b="0"/>
        </a:effectRef>
        <a:fontRef idx="minor">
          <a:schemeClr val="lt1"/>
        </a:fontRef>
      </dsp:style>
    </dsp:sp>
    <dsp:sp modelId="{4F80D467-F449-4288-BBC2-CC6FA765B957}">
      <dsp:nvSpPr>
        <dsp:cNvPr id="0" name=""/>
        <dsp:cNvSpPr/>
      </dsp:nvSpPr>
      <dsp:spPr>
        <a:xfrm>
          <a:off x="1442922" y="547463"/>
          <a:ext cx="3386532" cy="3386532"/>
        </a:xfrm>
        <a:prstGeom prst="blockArc">
          <a:avLst>
            <a:gd name="adj1" fmla="val 1800000"/>
            <a:gd name="adj2" fmla="val 9000000"/>
            <a:gd name="adj3" fmla="val 4640"/>
          </a:avLst>
        </a:prstGeom>
        <a:solidFill>
          <a:srgbClr val="005F83"/>
        </a:solidFill>
        <a:ln>
          <a:noFill/>
        </a:ln>
        <a:effectLst/>
      </dsp:spPr>
      <dsp:style>
        <a:lnRef idx="0">
          <a:scrgbClr r="0" g="0" b="0"/>
        </a:lnRef>
        <a:fillRef idx="1">
          <a:scrgbClr r="0" g="0" b="0"/>
        </a:fillRef>
        <a:effectRef idx="0">
          <a:scrgbClr r="0" g="0" b="0"/>
        </a:effectRef>
        <a:fontRef idx="minor">
          <a:schemeClr val="lt1"/>
        </a:fontRef>
      </dsp:style>
    </dsp:sp>
    <dsp:sp modelId="{7B015C14-4E6B-40B1-9625-97458DB55042}">
      <dsp:nvSpPr>
        <dsp:cNvPr id="0" name=""/>
        <dsp:cNvSpPr/>
      </dsp:nvSpPr>
      <dsp:spPr>
        <a:xfrm>
          <a:off x="1442922" y="547463"/>
          <a:ext cx="3386532" cy="3386532"/>
        </a:xfrm>
        <a:prstGeom prst="blockArc">
          <a:avLst>
            <a:gd name="adj1" fmla="val 16200000"/>
            <a:gd name="adj2" fmla="val 1800000"/>
            <a:gd name="adj3" fmla="val 4640"/>
          </a:avLst>
        </a:prstGeom>
        <a:solidFill>
          <a:srgbClr val="A7BB9D"/>
        </a:solidFill>
        <a:ln>
          <a:noFill/>
        </a:ln>
        <a:effectLst/>
      </dsp:spPr>
      <dsp:style>
        <a:lnRef idx="0">
          <a:scrgbClr r="0" g="0" b="0"/>
        </a:lnRef>
        <a:fillRef idx="1">
          <a:scrgbClr r="0" g="0" b="0"/>
        </a:fillRef>
        <a:effectRef idx="0">
          <a:scrgbClr r="0" g="0" b="0"/>
        </a:effectRef>
        <a:fontRef idx="minor">
          <a:schemeClr val="lt1"/>
        </a:fontRef>
      </dsp:style>
    </dsp:sp>
    <dsp:sp modelId="{6F82B381-9306-4CF7-8E53-C0E3DEA1C922}">
      <dsp:nvSpPr>
        <dsp:cNvPr id="0" name=""/>
        <dsp:cNvSpPr/>
      </dsp:nvSpPr>
      <dsp:spPr>
        <a:xfrm>
          <a:off x="2356735" y="1461276"/>
          <a:ext cx="1558906" cy="1558906"/>
        </a:xfrm>
        <a:prstGeom prst="ellipse">
          <a:avLst/>
        </a:prstGeom>
        <a:solidFill>
          <a:schemeClr val="accent6"/>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E" sz="1200" b="1" kern="1200" noProof="0">
              <a:latin typeface="Arial" panose="020B0604020202020204" pitchFamily="34" charset="0"/>
              <a:cs typeface="Arial" panose="020B0604020202020204" pitchFamily="34" charset="0"/>
            </a:rPr>
            <a:t>Technological &amp; service challenges</a:t>
          </a:r>
        </a:p>
      </dsp:txBody>
      <dsp:txXfrm>
        <a:off x="2585031" y="1689572"/>
        <a:ext cx="1102314" cy="1102314"/>
      </dsp:txXfrm>
    </dsp:sp>
    <dsp:sp modelId="{F39B7638-B8E8-4F34-A974-FD71FA0F21E3}">
      <dsp:nvSpPr>
        <dsp:cNvPr id="0" name=""/>
        <dsp:cNvSpPr/>
      </dsp:nvSpPr>
      <dsp:spPr>
        <a:xfrm>
          <a:off x="2512106" y="-37334"/>
          <a:ext cx="1248164" cy="1248164"/>
        </a:xfrm>
        <a:prstGeom prst="ellipse">
          <a:avLst/>
        </a:prstGeom>
        <a:solidFill>
          <a:srgbClr val="A7BB9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914400" rtl="0" eaLnBrk="1" latinLnBrk="0" hangingPunct="1">
            <a:lnSpc>
              <a:spcPct val="90000"/>
            </a:lnSpc>
            <a:spcBef>
              <a:spcPct val="0"/>
            </a:spcBef>
            <a:spcAft>
              <a:spcPct val="35000"/>
            </a:spcAft>
            <a:buFont typeface=""/>
            <a:buNone/>
          </a:pPr>
          <a:r>
            <a:rPr lang="en-IE" sz="1200" b="1" kern="1200" noProof="0">
              <a:solidFill>
                <a:schemeClr val="accent6"/>
              </a:solidFill>
              <a:latin typeface="Arial" panose="020B0604020202020204" pitchFamily="34" charset="0"/>
              <a:cs typeface="Arial" panose="020B0604020202020204" pitchFamily="34" charset="0"/>
            </a:rPr>
            <a:t>Legacy systems</a:t>
          </a:r>
          <a:endParaRPr lang="en-IE" sz="1200" b="1" kern="1200" noProof="0">
            <a:solidFill>
              <a:schemeClr val="accent6"/>
            </a:solidFill>
            <a:latin typeface="Arial" panose="020B0604020202020204" pitchFamily="34" charset="0"/>
            <a:ea typeface="+mn-ea"/>
            <a:cs typeface="Arial" panose="020B0604020202020204" pitchFamily="34" charset="0"/>
          </a:endParaRPr>
        </a:p>
      </dsp:txBody>
      <dsp:txXfrm>
        <a:off x="2694895" y="145455"/>
        <a:ext cx="882586" cy="882586"/>
      </dsp:txXfrm>
    </dsp:sp>
    <dsp:sp modelId="{040F4EC7-1659-4AC3-8E77-8D21FC338AF7}">
      <dsp:nvSpPr>
        <dsp:cNvPr id="0" name=""/>
        <dsp:cNvSpPr/>
      </dsp:nvSpPr>
      <dsp:spPr>
        <a:xfrm>
          <a:off x="3944496" y="2443637"/>
          <a:ext cx="1248164" cy="1248164"/>
        </a:xfrm>
        <a:prstGeom prst="ellipse">
          <a:avLst/>
        </a:prstGeom>
        <a:solidFill>
          <a:srgbClr val="005F83"/>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Font typeface=""/>
            <a:buNone/>
          </a:pPr>
          <a:r>
            <a:rPr lang="en-IE" sz="1200" b="1" kern="1200" noProof="0">
              <a:solidFill>
                <a:schemeClr val="accent6"/>
              </a:solidFill>
              <a:latin typeface="Arial" panose="020B0604020202020204" pitchFamily="34" charset="0"/>
              <a:cs typeface="Arial" panose="020B0604020202020204" pitchFamily="34" charset="0"/>
            </a:rPr>
            <a:t>Budget constraints &amp; high service costs</a:t>
          </a:r>
          <a:endParaRPr lang="en-IE" sz="1200" kern="1200" noProof="0">
            <a:solidFill>
              <a:schemeClr val="accent6"/>
            </a:solidFill>
            <a:latin typeface="Arial" panose="020B0604020202020204" pitchFamily="34" charset="0"/>
            <a:cs typeface="Arial" panose="020B0604020202020204" pitchFamily="34" charset="0"/>
          </a:endParaRPr>
        </a:p>
      </dsp:txBody>
      <dsp:txXfrm>
        <a:off x="4127285" y="2626426"/>
        <a:ext cx="882586" cy="882586"/>
      </dsp:txXfrm>
    </dsp:sp>
    <dsp:sp modelId="{EAD12D82-FFAC-4876-B53C-8DADDFE8F0E9}">
      <dsp:nvSpPr>
        <dsp:cNvPr id="0" name=""/>
        <dsp:cNvSpPr/>
      </dsp:nvSpPr>
      <dsp:spPr>
        <a:xfrm>
          <a:off x="1079716" y="2443637"/>
          <a:ext cx="1248164" cy="1248164"/>
        </a:xfrm>
        <a:prstGeom prst="ellipse">
          <a:avLst/>
        </a:prstGeom>
        <a:solidFill>
          <a:srgbClr val="77DFE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IE" sz="1200" b="1" kern="1200" noProof="0">
              <a:solidFill>
                <a:schemeClr val="accent6"/>
              </a:solidFill>
              <a:latin typeface="Arial" panose="020B0604020202020204" pitchFamily="34" charset="0"/>
              <a:ea typeface="Calibri" panose="020F0502020204030204" pitchFamily="34" charset="0"/>
              <a:cs typeface="Arial" panose="020B0604020202020204" pitchFamily="34" charset="0"/>
            </a:rPr>
            <a:t>Lengthy admin processes</a:t>
          </a:r>
        </a:p>
      </dsp:txBody>
      <dsp:txXfrm>
        <a:off x="1262505" y="2626426"/>
        <a:ext cx="882586" cy="882586"/>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17081F2-4359-CE1C-24A2-11734B63EA2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8428-5093-7A34-2637-B9B204739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B8F14D1-FE85-4701-8CF7-45220865E043}" type="datetimeFigureOut">
              <a:rPr lang="en-GB" smtClean="0"/>
              <a:t>09/06/2026</a:t>
            </a:fld>
            <a:endParaRPr lang="en-GB"/>
          </a:p>
        </p:txBody>
      </p:sp>
      <p:sp>
        <p:nvSpPr>
          <p:cNvPr id="4" name="Footer Placeholder 3">
            <a:extLst>
              <a:ext uri="{FF2B5EF4-FFF2-40B4-BE49-F238E27FC236}">
                <a16:creationId xmlns:a16="http://schemas.microsoft.com/office/drawing/2014/main" id="{38F12549-28D6-A720-83B5-9E0EF396CCD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6747F98-26CE-4412-AAC3-0748DEEEE02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A4FE4E-041A-485A-A47F-E01E7D445139}" type="slidenum">
              <a:rPr lang="en-GB" smtClean="0"/>
              <a:t>‹#›</a:t>
            </a:fld>
            <a:endParaRPr lang="en-GB"/>
          </a:p>
        </p:txBody>
      </p:sp>
    </p:spTree>
    <p:extLst>
      <p:ext uri="{BB962C8B-B14F-4D97-AF65-F5344CB8AC3E}">
        <p14:creationId xmlns:p14="http://schemas.microsoft.com/office/powerpoint/2010/main" val="31716399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Good morning everyone, welcome, and thank you for joining us for this session</a:t>
            </a:r>
          </a:p>
          <a:p>
            <a:endParaRPr lang="en-GB"/>
          </a:p>
          <a:p>
            <a:r>
              <a:rPr lang="en-GB"/>
              <a:t>Sustainability without compromise, a user centric, data driven approach</a:t>
            </a:r>
          </a:p>
          <a:p>
            <a:endParaRPr lang="en-GB"/>
          </a:p>
          <a:p>
            <a:r>
              <a:rPr lang="en-GB"/>
              <a:t>I’ll introduce myself briefly, I am Nigel Robinson, General Manager for Service Works Global, and will allow my colleagues to introduce themselves</a:t>
            </a:r>
          </a:p>
          <a:p>
            <a:endParaRPr lang="en-GB"/>
          </a:p>
          <a:p>
            <a:r>
              <a:rPr lang="en-GB"/>
              <a:t>Philippe</a:t>
            </a:r>
          </a:p>
          <a:p>
            <a:endParaRPr lang="en-GB"/>
          </a:p>
          <a:p>
            <a:r>
              <a:rPr lang="en-GB"/>
              <a:t>Laurent</a:t>
            </a:r>
          </a:p>
          <a:p>
            <a:endParaRPr lang="en-GB"/>
          </a:p>
        </p:txBody>
      </p:sp>
    </p:spTree>
    <p:extLst>
      <p:ext uri="{BB962C8B-B14F-4D97-AF65-F5344CB8AC3E}">
        <p14:creationId xmlns:p14="http://schemas.microsoft.com/office/powerpoint/2010/main" val="607776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2B39F-F805-B993-4D6F-6C4DDCB20F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60A9E-E258-69E4-5483-3E8BF8D7447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91EC7DD-B775-2B43-6CEE-A44AAF71CD57}"/>
              </a:ext>
            </a:extLst>
          </p:cNvPr>
          <p:cNvSpPr>
            <a:spLocks noGrp="1"/>
          </p:cNvSpPr>
          <p:nvPr>
            <p:ph type="body" idx="1"/>
          </p:nvPr>
        </p:nvSpPr>
        <p:spPr/>
        <p:txBody>
          <a:bodyPr/>
          <a:lstStyle/>
          <a:p>
            <a:r>
              <a:rPr lang="en-GB"/>
              <a:t>Thank you both</a:t>
            </a:r>
          </a:p>
          <a:p>
            <a:endParaRPr lang="en-GB"/>
          </a:p>
          <a:p>
            <a:r>
              <a:rPr lang="en-GB"/>
              <a:t>During the course of the presentation, if you do have any questions, please ask, our colleague Pal Janson is with us also and where possible will respond digitally</a:t>
            </a:r>
          </a:p>
          <a:p>
            <a:endParaRPr lang="en-GB"/>
          </a:p>
          <a:p>
            <a:r>
              <a:rPr lang="en-GB"/>
              <a:t>We will also be available during the course of today and tomorrow at the stand of our sister company </a:t>
            </a:r>
            <a:r>
              <a:rPr lang="en-GB" err="1"/>
              <a:t>Symetri</a:t>
            </a:r>
            <a:r>
              <a:rPr lang="en-GB"/>
              <a:t>, and very happy to continue any discussions there.</a:t>
            </a:r>
          </a:p>
          <a:p>
            <a:endParaRPr lang="en-GB"/>
          </a:p>
          <a:p>
            <a:r>
              <a:rPr lang="en-GB"/>
              <a:t>STAND D315</a:t>
            </a:r>
          </a:p>
          <a:p>
            <a:endParaRPr lang="en-GB"/>
          </a:p>
        </p:txBody>
      </p:sp>
    </p:spTree>
    <p:extLst>
      <p:ext uri="{BB962C8B-B14F-4D97-AF65-F5344CB8AC3E}">
        <p14:creationId xmlns:p14="http://schemas.microsoft.com/office/powerpoint/2010/main" val="121059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So, a brief background</a:t>
            </a:r>
          </a:p>
          <a:p>
            <a:endParaRPr lang="en-GB"/>
          </a:p>
          <a:p>
            <a:r>
              <a:rPr lang="en-GB"/>
              <a:t>Technological University Dublin – an innovative, forward thinking University, who is actively engaging in the challenge of net zero, sustainability in general and delivering a modern digitally enabled campus</a:t>
            </a:r>
          </a:p>
          <a:p>
            <a:endParaRPr lang="en-GB"/>
          </a:p>
          <a:p>
            <a:r>
              <a:rPr lang="en-GB"/>
              <a:t>This involves, staff, students and researchers and to deliver this, they recognised they needed a solution that goes beyond traditional IWFM</a:t>
            </a:r>
          </a:p>
        </p:txBody>
      </p:sp>
    </p:spTree>
    <p:extLst>
      <p:ext uri="{BB962C8B-B14F-4D97-AF65-F5344CB8AC3E}">
        <p14:creationId xmlns:p14="http://schemas.microsoft.com/office/powerpoint/2010/main" val="3037349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B5F6C-FC4B-7B0C-B94C-336A6AA5C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7BA8AC-25D6-75F2-9719-C82DE263586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1C0914F-69CE-A8C8-4BB9-C4E94FB5BE77}"/>
              </a:ext>
            </a:extLst>
          </p:cNvPr>
          <p:cNvSpPr>
            <a:spLocks noGrp="1"/>
          </p:cNvSpPr>
          <p:nvPr>
            <p:ph type="body" idx="1"/>
          </p:nvPr>
        </p:nvSpPr>
        <p:spPr/>
        <p:txBody>
          <a:bodyPr/>
          <a:lstStyle/>
          <a:p>
            <a:r>
              <a:rPr lang="en-IE" sz="1200" kern="1200">
                <a:solidFill>
                  <a:schemeClr val="tx1"/>
                </a:solidFill>
                <a:effectLst/>
                <a:latin typeface="+mn-lt"/>
                <a:ea typeface="+mn-ea"/>
                <a:cs typeface="+mn-cs"/>
              </a:rPr>
              <a:t>The project started with 3 buildings across 3 campuses, the goal was to</a:t>
            </a:r>
          </a:p>
          <a:p>
            <a:pPr lvl="1"/>
            <a:r>
              <a:rPr lang="en-IE" sz="1200" kern="1200">
                <a:solidFill>
                  <a:schemeClr val="tx1"/>
                </a:solidFill>
                <a:effectLst/>
                <a:latin typeface="+mn-lt"/>
                <a:ea typeface="+mn-ea"/>
                <a:cs typeface="+mn-cs"/>
              </a:rPr>
              <a:t> understand all the steps and challenges required to building digitalisation</a:t>
            </a:r>
          </a:p>
          <a:p>
            <a:pPr lvl="1"/>
            <a:r>
              <a:rPr lang="en-IE" sz="1200" kern="1200">
                <a:solidFill>
                  <a:schemeClr val="tx1"/>
                </a:solidFill>
                <a:effectLst/>
                <a:latin typeface="+mn-lt"/>
                <a:ea typeface="+mn-ea"/>
                <a:cs typeface="+mn-cs"/>
              </a:rPr>
              <a:t>to predict the associated costs and benefits	</a:t>
            </a:r>
          </a:p>
          <a:p>
            <a:pPr lvl="1"/>
            <a:r>
              <a:rPr lang="en-IE" sz="1200" kern="1200">
                <a:solidFill>
                  <a:schemeClr val="tx1"/>
                </a:solidFill>
                <a:effectLst/>
                <a:latin typeface="+mn-lt"/>
                <a:ea typeface="+mn-ea"/>
                <a:cs typeface="+mn-cs"/>
              </a:rPr>
              <a:t>to acquire the knowledge and skills required. </a:t>
            </a:r>
          </a:p>
          <a:p>
            <a:endParaRPr lang="en-IE" sz="1200" kern="1200">
              <a:solidFill>
                <a:schemeClr val="tx1"/>
              </a:solidFill>
              <a:effectLst/>
              <a:latin typeface="+mn-lt"/>
              <a:ea typeface="+mn-ea"/>
              <a:cs typeface="+mn-cs"/>
            </a:endParaRPr>
          </a:p>
          <a:p>
            <a:r>
              <a:rPr lang="en-IE" sz="1200" kern="1200">
                <a:solidFill>
                  <a:schemeClr val="tx1"/>
                </a:solidFill>
                <a:effectLst/>
                <a:latin typeface="+mn-lt"/>
                <a:ea typeface="+mn-ea"/>
                <a:cs typeface="+mn-cs"/>
              </a:rPr>
              <a:t>3 buildings, 2 small, one large and with different technology readiness levels. Those 3 buildings are</a:t>
            </a:r>
          </a:p>
          <a:p>
            <a:pPr marL="914400" lvl="1" indent="-298450"/>
            <a:r>
              <a:rPr lang="en-IE" sz="1200" kern="1200">
                <a:solidFill>
                  <a:schemeClr val="tx1"/>
                </a:solidFill>
                <a:effectLst/>
                <a:latin typeface="+mn-lt"/>
                <a:ea typeface="+mn-ea"/>
                <a:cs typeface="+mn-cs"/>
              </a:rPr>
              <a:t>The Greenway Hub that is a research centre in Grangegorman</a:t>
            </a:r>
          </a:p>
          <a:p>
            <a:pPr marL="914400" lvl="1" indent="-298450"/>
            <a:r>
              <a:rPr lang="en-IE" sz="1200" kern="1200">
                <a:solidFill>
                  <a:schemeClr val="tx1"/>
                </a:solidFill>
                <a:effectLst/>
                <a:latin typeface="+mn-lt"/>
                <a:ea typeface="+mn-ea"/>
                <a:cs typeface="+mn-cs"/>
              </a:rPr>
              <a:t>Aras </a:t>
            </a:r>
            <a:r>
              <a:rPr lang="en-IE" sz="1200" kern="1200" err="1">
                <a:solidFill>
                  <a:schemeClr val="tx1"/>
                </a:solidFill>
                <a:effectLst/>
                <a:latin typeface="+mn-lt"/>
                <a:ea typeface="+mn-ea"/>
                <a:cs typeface="+mn-cs"/>
              </a:rPr>
              <a:t>Eolas</a:t>
            </a:r>
            <a:r>
              <a:rPr lang="en-IE" sz="1200" kern="1200">
                <a:solidFill>
                  <a:schemeClr val="tx1"/>
                </a:solidFill>
                <a:effectLst/>
                <a:latin typeface="+mn-lt"/>
                <a:ea typeface="+mn-ea"/>
                <a:cs typeface="+mn-cs"/>
              </a:rPr>
              <a:t> or Block E that is an older medium size educational building</a:t>
            </a:r>
          </a:p>
          <a:p>
            <a:pPr marL="914400" lvl="1" indent="-298450"/>
            <a:r>
              <a:rPr lang="en-IE" sz="1200" kern="1200">
                <a:solidFill>
                  <a:schemeClr val="tx1"/>
                </a:solidFill>
                <a:effectLst/>
                <a:latin typeface="+mn-lt"/>
                <a:ea typeface="+mn-ea"/>
                <a:cs typeface="+mn-cs"/>
              </a:rPr>
              <a:t>Tallaght Main Building that is large mixed use building.</a:t>
            </a:r>
          </a:p>
          <a:p>
            <a:endParaRPr lang="en-IE"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A63C225-4FBF-84B0-4D52-9E30DB786A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BCD6CD0-F312-4CDB-B48C-F86C17C4CC0D}" type="slidenum">
              <a:rPr kumimoji="0" lang="en-I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5314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B0261-73FF-A615-E5D7-09403F8845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794F1B-AFBB-A332-4711-1132E88602D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76AE8E5-A82D-C2EF-27B6-3BA9429B0B2F}"/>
              </a:ext>
            </a:extLst>
          </p:cNvPr>
          <p:cNvSpPr>
            <a:spLocks noGrp="1"/>
          </p:cNvSpPr>
          <p:nvPr>
            <p:ph type="body" idx="1"/>
          </p:nvPr>
        </p:nvSpPr>
        <p:spPr/>
        <p:txBody>
          <a:bodyPr/>
          <a:lstStyle/>
          <a:p>
            <a:r>
              <a:rPr lang="en-IE" sz="1200" kern="1200">
                <a:solidFill>
                  <a:schemeClr val="tx1"/>
                </a:solidFill>
                <a:effectLst/>
                <a:latin typeface="+mn-lt"/>
                <a:ea typeface="+mn-ea"/>
                <a:cs typeface="+mn-cs"/>
              </a:rPr>
              <a:t>TU Dublin’s work aligns with global and European policies on climate, digitalisation, and education. These cascade into TU Dublin’s sustainability strategies and goals for building operations and learning. </a:t>
            </a:r>
          </a:p>
          <a:p>
            <a:endParaRPr lang="en-IE" sz="1200" kern="1200">
              <a:solidFill>
                <a:schemeClr val="tx1"/>
              </a:solidFill>
              <a:effectLst/>
              <a:latin typeface="+mn-lt"/>
              <a:ea typeface="+mn-ea"/>
              <a:cs typeface="+mn-cs"/>
            </a:endParaRPr>
          </a:p>
          <a:p>
            <a:r>
              <a:rPr lang="en-IE" sz="1200" kern="1200">
                <a:solidFill>
                  <a:schemeClr val="tx1"/>
                </a:solidFill>
                <a:effectLst/>
                <a:latin typeface="+mn-lt"/>
                <a:ea typeface="+mn-ea"/>
                <a:cs typeface="+mn-cs"/>
              </a:rPr>
              <a:t>From January 2025, BIM is mandatory for public projects above €20 million, with lower thresholds ahead. </a:t>
            </a:r>
          </a:p>
          <a:p>
            <a:endParaRPr lang="en-IE" sz="1200" kern="1200">
              <a:solidFill>
                <a:schemeClr val="tx1"/>
              </a:solidFill>
              <a:effectLst/>
              <a:latin typeface="+mn-lt"/>
              <a:ea typeface="+mn-ea"/>
              <a:cs typeface="+mn-cs"/>
            </a:endParaRPr>
          </a:p>
          <a:p>
            <a:r>
              <a:rPr lang="en-IE" sz="1200" kern="1200">
                <a:solidFill>
                  <a:schemeClr val="tx1"/>
                </a:solidFill>
                <a:effectLst/>
                <a:latin typeface="+mn-lt"/>
                <a:ea typeface="+mn-ea"/>
                <a:cs typeface="+mn-cs"/>
              </a:rPr>
              <a:t>Building digitalisation whilst complex, costly, and demands major upskilling across institutions, is considered essential if environmental and social governance targets are to be met</a:t>
            </a:r>
          </a:p>
        </p:txBody>
      </p:sp>
      <p:sp>
        <p:nvSpPr>
          <p:cNvPr id="4" name="Slide Number Placeholder 3">
            <a:extLst>
              <a:ext uri="{FF2B5EF4-FFF2-40B4-BE49-F238E27FC236}">
                <a16:creationId xmlns:a16="http://schemas.microsoft.com/office/drawing/2014/main" id="{6284038B-6966-27D1-F73C-80FD85B14F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F05F05-847D-47A8-84BE-700AE3855428}" type="slidenum">
              <a:rPr kumimoji="0" lang="en-I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9313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a:p>
            <a:r>
              <a:rPr lang="en-GB"/>
              <a:t>On the of key reasons the project </a:t>
            </a:r>
            <a:r>
              <a:rPr lang="en-GB" b="1"/>
              <a:t>IS</a:t>
            </a:r>
            <a:r>
              <a:rPr lang="en-GB"/>
              <a:t> successful is that they have addressed this as a change project, not just an IT project.</a:t>
            </a:r>
          </a:p>
          <a:p>
            <a:endParaRPr lang="en-GB"/>
          </a:p>
          <a:p>
            <a:r>
              <a:rPr lang="en-GB"/>
              <a:t>That involves 4 main areas</a:t>
            </a:r>
          </a:p>
          <a:p>
            <a:endParaRPr lang="en-GB"/>
          </a:p>
          <a:p>
            <a:pPr marL="158750" indent="0">
              <a:buNone/>
            </a:pPr>
            <a:r>
              <a:rPr lang="en-GB"/>
              <a:t>PEOPLE</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They engaged stakeholders early, listened to people’s views, current challenges and ideas</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So people felt involved, and hence are engaged</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158750" marR="0" lvl="0" indent="0" algn="l" defTabSz="914400" rtl="0" eaLnBrk="1" fontAlgn="auto" latinLnBrk="0" hangingPunct="1">
              <a:lnSpc>
                <a:spcPct val="100000"/>
              </a:lnSpc>
              <a:spcBef>
                <a:spcPts val="0"/>
              </a:spcBef>
              <a:spcAft>
                <a:spcPts val="0"/>
              </a:spcAft>
              <a:buClr>
                <a:srgbClr val="000000"/>
              </a:buClr>
              <a:buSzPts val="1100"/>
              <a:buNone/>
              <a:tabLst/>
              <a:defRPr/>
            </a:pPr>
            <a:r>
              <a:rPr lang="en-GB"/>
              <a:t>PROCESS</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They have given thought to who needs information, how they will access it, how data and information from it will be maintained</a:t>
            </a:r>
          </a:p>
          <a:p>
            <a:pPr marL="158750" marR="0" lvl="0" indent="0" algn="l" defTabSz="914400" rtl="0" eaLnBrk="1" fontAlgn="auto" latinLnBrk="0" hangingPunct="1">
              <a:lnSpc>
                <a:spcPct val="100000"/>
              </a:lnSpc>
              <a:spcBef>
                <a:spcPts val="0"/>
              </a:spcBef>
              <a:spcAft>
                <a:spcPts val="0"/>
              </a:spcAft>
              <a:buClr>
                <a:srgbClr val="000000"/>
              </a:buClr>
              <a:buSzPts val="1100"/>
              <a:buNone/>
              <a:tabLst/>
              <a:defRPr/>
            </a:pPr>
            <a:endParaRPr lang="en-GB"/>
          </a:p>
          <a:p>
            <a:pPr marL="158750" marR="0" lvl="0" indent="0" algn="l" defTabSz="914400" rtl="0" eaLnBrk="1" fontAlgn="auto" latinLnBrk="0" hangingPunct="1">
              <a:lnSpc>
                <a:spcPct val="100000"/>
              </a:lnSpc>
              <a:spcBef>
                <a:spcPts val="0"/>
              </a:spcBef>
              <a:spcAft>
                <a:spcPts val="0"/>
              </a:spcAft>
              <a:buClr>
                <a:srgbClr val="000000"/>
              </a:buClr>
              <a:buSzPts val="1100"/>
              <a:buNone/>
              <a:tabLst/>
              <a:defRPr/>
            </a:pPr>
            <a:r>
              <a:rPr lang="en-GB"/>
              <a:t>SYSTEMS</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Rather than be restricted to traditional segregation of different systems, they’ve asked – “What do we really want from a system”</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A single integrated approach, one integrated solution that meets their needs, not several systems that focus on different aspects</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158750" marR="0" lvl="0" indent="0" algn="l" defTabSz="914400" rtl="0" eaLnBrk="1" fontAlgn="auto" latinLnBrk="0" hangingPunct="1">
              <a:lnSpc>
                <a:spcPct val="100000"/>
              </a:lnSpc>
              <a:spcBef>
                <a:spcPts val="0"/>
              </a:spcBef>
              <a:spcAft>
                <a:spcPts val="0"/>
              </a:spcAft>
              <a:buClr>
                <a:srgbClr val="000000"/>
              </a:buClr>
              <a:buSzPts val="1100"/>
              <a:buNone/>
              <a:tabLst/>
              <a:defRPr/>
            </a:pPr>
            <a:r>
              <a:rPr lang="en-GB"/>
              <a:t>DATA</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As well as lack of data that can be an issue, sometimes the problem can be so much data that you don’t know what to do with it</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a:t>Taken an outcome focussed approach, what is it we want to achieve, what do we need to show, what data is required to show this?</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158750" marR="0" lvl="0" indent="0" algn="l" defTabSz="914400" rtl="0" eaLnBrk="1" fontAlgn="auto" latinLnBrk="0" hangingPunct="1">
              <a:lnSpc>
                <a:spcPct val="100000"/>
              </a:lnSpc>
              <a:spcBef>
                <a:spcPts val="0"/>
              </a:spcBef>
              <a:spcAft>
                <a:spcPts val="0"/>
              </a:spcAft>
              <a:buClr>
                <a:srgbClr val="000000"/>
              </a:buClr>
              <a:buSzPts val="1100"/>
              <a:buNone/>
              <a:tabLst/>
              <a:defRPr/>
            </a:pPr>
            <a:r>
              <a:rPr lang="en-GB"/>
              <a:t>By addressing all of these aspects as part of an organisational change project, this has put TU Dublin in a position to succeed</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a:p>
          <a:p>
            <a:pPr marL="158750" indent="0">
              <a:buNone/>
            </a:pPr>
            <a:endParaRPr lang="en-GB"/>
          </a:p>
        </p:txBody>
      </p:sp>
    </p:spTree>
    <p:extLst>
      <p:ext uri="{BB962C8B-B14F-4D97-AF65-F5344CB8AC3E}">
        <p14:creationId xmlns:p14="http://schemas.microsoft.com/office/powerpoint/2010/main" val="3551833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IE" sz="1100" b="0" i="0" u="none" strike="noStrike" cap="none">
                <a:solidFill>
                  <a:srgbClr val="000000"/>
                </a:solidFill>
                <a:effectLst/>
                <a:latin typeface="Arial"/>
                <a:ea typeface="Arial"/>
                <a:cs typeface="Arial"/>
                <a:sym typeface="Arial"/>
              </a:rPr>
              <a:t>Target is 2030 – 50% reduction</a:t>
            </a:r>
          </a:p>
          <a:p>
            <a:r>
              <a:rPr lang="en-IE" sz="1100" b="0" i="0" u="none" strike="noStrike" cap="none">
                <a:solidFill>
                  <a:srgbClr val="000000"/>
                </a:solidFill>
                <a:effectLst/>
                <a:latin typeface="Arial"/>
                <a:ea typeface="Arial"/>
                <a:cs typeface="Arial"/>
                <a:sym typeface="Arial"/>
              </a:rPr>
              <a:t>2050 – Net Zero</a:t>
            </a:r>
          </a:p>
          <a:p>
            <a:endParaRPr lang="en-IE" sz="1100" b="0" i="0" u="none" strike="noStrike" cap="none">
              <a:solidFill>
                <a:srgbClr val="000000"/>
              </a:solidFill>
              <a:effectLst/>
              <a:latin typeface="Arial"/>
              <a:ea typeface="Arial"/>
              <a:cs typeface="Arial"/>
              <a:sym typeface="Arial"/>
            </a:endParaRPr>
          </a:p>
          <a:p>
            <a:r>
              <a:rPr lang="en-IE" sz="1100" b="0" i="0" u="none" strike="noStrike" cap="none">
                <a:solidFill>
                  <a:srgbClr val="000000"/>
                </a:solidFill>
                <a:effectLst/>
                <a:latin typeface="Arial"/>
                <a:ea typeface="Arial"/>
                <a:cs typeface="Arial"/>
                <a:sym typeface="Arial"/>
              </a:rPr>
              <a:t>A </a:t>
            </a:r>
            <a:r>
              <a:rPr lang="en-IE" sz="1100" b="1" i="0" u="none" strike="noStrike" cap="none">
                <a:solidFill>
                  <a:srgbClr val="000000"/>
                </a:solidFill>
                <a:effectLst/>
                <a:latin typeface="Arial"/>
                <a:ea typeface="Arial"/>
                <a:cs typeface="Arial"/>
                <a:sym typeface="Arial"/>
              </a:rPr>
              <a:t>traditional CAFM system</a:t>
            </a:r>
            <a:r>
              <a:rPr lang="en-IE" sz="1100" b="0" i="0" u="none" strike="noStrike" cap="none">
                <a:solidFill>
                  <a:srgbClr val="000000"/>
                </a:solidFill>
                <a:effectLst/>
                <a:latin typeface="Arial"/>
                <a:ea typeface="Arial"/>
                <a:cs typeface="Arial"/>
                <a:sym typeface="Arial"/>
              </a:rPr>
              <a:t> exists to keep buildings operational, compliant, and cost‑controlled.</a:t>
            </a:r>
            <a:endParaRPr lang="en-GB" sz="1100" b="0" i="0" u="none" strike="noStrike" cap="none">
              <a:solidFill>
                <a:srgbClr val="000000"/>
              </a:solidFill>
              <a:effectLst/>
              <a:latin typeface="Arial"/>
              <a:ea typeface="Arial"/>
              <a:cs typeface="Arial"/>
              <a:sym typeface="Arial"/>
            </a:endParaRPr>
          </a:p>
          <a:p>
            <a:r>
              <a:rPr lang="en-IE" sz="1100" b="0" i="0" u="none" strike="noStrike" cap="none">
                <a:solidFill>
                  <a:srgbClr val="000000"/>
                </a:solidFill>
                <a:effectLst/>
                <a:latin typeface="Arial"/>
                <a:ea typeface="Arial"/>
                <a:cs typeface="Arial"/>
                <a:sym typeface="Arial"/>
              </a:rPr>
              <a:t>Its primary question is “Are facilities functioning correctly and at acceptable cost?”</a:t>
            </a:r>
            <a:endParaRPr lang="en-GB" sz="1100" b="0" i="0" u="none" strike="noStrike" cap="none">
              <a:solidFill>
                <a:srgbClr val="000000"/>
              </a:solidFill>
              <a:effectLst/>
              <a:latin typeface="Arial"/>
              <a:ea typeface="Arial"/>
              <a:cs typeface="Arial"/>
              <a:sym typeface="Arial"/>
            </a:endParaRPr>
          </a:p>
          <a:p>
            <a:r>
              <a:rPr lang="en-IE" sz="1100" b="0" i="0" u="none" strike="noStrike" cap="none">
                <a:solidFill>
                  <a:srgbClr val="000000"/>
                </a:solidFill>
                <a:effectLst/>
                <a:latin typeface="Arial"/>
                <a:ea typeface="Arial"/>
                <a:cs typeface="Arial"/>
                <a:sym typeface="Arial"/>
              </a:rPr>
              <a:t>The building is treated as:</a:t>
            </a:r>
            <a:endParaRPr lang="en-GB" sz="1100" b="0" i="0" u="none" strike="noStrike" cap="none">
              <a:solidFill>
                <a:srgbClr val="000000"/>
              </a:solidFill>
              <a:effectLst/>
              <a:latin typeface="Arial"/>
              <a:ea typeface="Arial"/>
              <a:cs typeface="Arial"/>
              <a:sym typeface="Arial"/>
            </a:endParaRPr>
          </a:p>
          <a:p>
            <a:pPr lvl="0"/>
            <a:r>
              <a:rPr lang="en-IE" sz="1100" b="0" i="0" u="none" strike="noStrike" cap="none">
                <a:solidFill>
                  <a:srgbClr val="000000"/>
                </a:solidFill>
                <a:effectLst/>
                <a:latin typeface="Arial"/>
                <a:ea typeface="Arial"/>
                <a:cs typeface="Arial"/>
                <a:sym typeface="Arial"/>
              </a:rPr>
              <a:t>An operational liability</a:t>
            </a:r>
            <a:endParaRPr lang="en-GB" sz="1100" b="0" i="0" u="none" strike="noStrike" cap="none">
              <a:solidFill>
                <a:srgbClr val="000000"/>
              </a:solidFill>
              <a:effectLst/>
              <a:latin typeface="Arial"/>
              <a:ea typeface="Arial"/>
              <a:cs typeface="Arial"/>
              <a:sym typeface="Arial"/>
            </a:endParaRPr>
          </a:p>
          <a:p>
            <a:pPr lvl="0"/>
            <a:r>
              <a:rPr lang="en-IE" sz="1100" b="0" i="0" u="none" strike="noStrike" cap="none">
                <a:solidFill>
                  <a:srgbClr val="000000"/>
                </a:solidFill>
                <a:effectLst/>
                <a:latin typeface="Arial"/>
                <a:ea typeface="Arial"/>
                <a:cs typeface="Arial"/>
                <a:sym typeface="Arial"/>
              </a:rPr>
              <a:t>A cost </a:t>
            </a:r>
            <a:r>
              <a:rPr lang="en-IE" sz="1100" b="0" i="0" u="none" strike="noStrike" cap="none" err="1">
                <a:solidFill>
                  <a:srgbClr val="000000"/>
                </a:solidFill>
                <a:effectLst/>
                <a:latin typeface="Arial"/>
                <a:ea typeface="Arial"/>
                <a:cs typeface="Arial"/>
                <a:sym typeface="Arial"/>
              </a:rPr>
              <a:t>center</a:t>
            </a:r>
            <a:endParaRPr lang="en-GB" sz="1100" b="0" i="0" u="none" strike="noStrike" cap="none">
              <a:solidFill>
                <a:srgbClr val="000000"/>
              </a:solidFill>
              <a:effectLst/>
              <a:latin typeface="Arial"/>
              <a:ea typeface="Arial"/>
              <a:cs typeface="Arial"/>
              <a:sym typeface="Arial"/>
            </a:endParaRPr>
          </a:p>
          <a:p>
            <a:r>
              <a:rPr lang="en-IE" sz="1100" b="0" i="0" u="none" strike="noStrike" cap="none">
                <a:solidFill>
                  <a:srgbClr val="000000"/>
                </a:solidFill>
                <a:effectLst/>
                <a:latin typeface="Arial"/>
                <a:ea typeface="Arial"/>
                <a:cs typeface="Arial"/>
                <a:sym typeface="Arial"/>
              </a:rPr>
              <a:t>A collection of maintainable assets</a:t>
            </a:r>
          </a:p>
          <a:p>
            <a:endParaRPr lang="en-IE" sz="1100" b="0" i="0" u="none" strike="noStrike" cap="none">
              <a:solidFill>
                <a:srgbClr val="000000"/>
              </a:solidFill>
              <a:effectLst/>
              <a:latin typeface="Arial"/>
              <a:cs typeface="Arial"/>
              <a:sym typeface="Arial"/>
            </a:endParaRPr>
          </a:p>
          <a:p>
            <a:r>
              <a:rPr lang="en-IE" sz="1100" b="0" i="0" u="none" strike="noStrike" cap="none">
                <a:solidFill>
                  <a:srgbClr val="000000"/>
                </a:solidFill>
                <a:effectLst/>
                <a:latin typeface="Arial"/>
                <a:ea typeface="Arial"/>
                <a:cs typeface="Arial"/>
                <a:sym typeface="Arial"/>
              </a:rPr>
              <a:t>An </a:t>
            </a:r>
            <a:r>
              <a:rPr lang="en-IE" sz="1100" b="1" i="0" u="none" strike="noStrike" cap="none">
                <a:solidFill>
                  <a:srgbClr val="000000"/>
                </a:solidFill>
                <a:effectLst/>
                <a:latin typeface="Arial"/>
                <a:ea typeface="Arial"/>
                <a:cs typeface="Arial"/>
                <a:sym typeface="Arial"/>
              </a:rPr>
              <a:t>ESG‑era FM</a:t>
            </a:r>
            <a:r>
              <a:rPr lang="en-IE" sz="1100" b="0" i="0" u="none" strike="noStrike" cap="none">
                <a:solidFill>
                  <a:srgbClr val="000000"/>
                </a:solidFill>
                <a:effectLst/>
                <a:latin typeface="Arial"/>
                <a:ea typeface="Arial"/>
                <a:cs typeface="Arial"/>
                <a:sym typeface="Arial"/>
              </a:rPr>
              <a:t> platform exists to </a:t>
            </a:r>
            <a:r>
              <a:rPr lang="en-IE" sz="1100" b="1" i="0" u="none" strike="noStrike" cap="none">
                <a:solidFill>
                  <a:srgbClr val="000000"/>
                </a:solidFill>
                <a:effectLst/>
                <a:latin typeface="Arial"/>
                <a:ea typeface="Arial"/>
                <a:cs typeface="Arial"/>
                <a:sym typeface="Arial"/>
              </a:rPr>
              <a:t>demonstrate, manage, and improve the environmental, social, and governance  performance of the built asset over time</a:t>
            </a:r>
            <a:r>
              <a:rPr lang="en-IE" sz="1100" b="0" i="0" u="none" strike="noStrike" cap="none">
                <a:solidFill>
                  <a:srgbClr val="000000"/>
                </a:solidFill>
                <a:effectLst/>
                <a:latin typeface="Arial"/>
                <a:ea typeface="Arial"/>
                <a:cs typeface="Arial"/>
                <a:sym typeface="Arial"/>
              </a:rPr>
              <a:t>.</a:t>
            </a:r>
            <a:endParaRPr lang="en-GB" sz="1100" b="0" i="0" u="none" strike="noStrike" cap="none">
              <a:solidFill>
                <a:srgbClr val="000000"/>
              </a:solidFill>
              <a:effectLst/>
              <a:latin typeface="Arial"/>
              <a:ea typeface="Arial"/>
              <a:cs typeface="Arial"/>
              <a:sym typeface="Arial"/>
            </a:endParaRPr>
          </a:p>
          <a:p>
            <a:r>
              <a:rPr lang="en-IE" sz="1100" b="0" i="0" u="none" strike="noStrike" cap="none">
                <a:solidFill>
                  <a:srgbClr val="000000"/>
                </a:solidFill>
                <a:effectLst/>
                <a:latin typeface="Arial"/>
                <a:ea typeface="Arial"/>
                <a:cs typeface="Arial"/>
                <a:sym typeface="Arial"/>
              </a:rPr>
              <a:t>Its primary question is “How does this facility contribute to environmental impact, social value, and governance outcomes—and how can that be measurably improved?”</a:t>
            </a:r>
            <a:endParaRPr lang="en-GB" sz="1100" b="0" i="0" u="none" strike="noStrike" cap="none">
              <a:solidFill>
                <a:srgbClr val="000000"/>
              </a:solidFill>
              <a:effectLst/>
              <a:latin typeface="Arial"/>
              <a:ea typeface="Arial"/>
              <a:cs typeface="Arial"/>
              <a:sym typeface="Arial"/>
            </a:endParaRPr>
          </a:p>
          <a:p>
            <a:r>
              <a:rPr lang="en-IE" sz="1100" b="1" i="0" u="none" strike="noStrike" cap="none">
                <a:solidFill>
                  <a:srgbClr val="000000"/>
                </a:solidFill>
                <a:effectLst/>
                <a:latin typeface="Arial"/>
                <a:ea typeface="Arial"/>
                <a:cs typeface="Arial"/>
                <a:sym typeface="Arial"/>
              </a:rPr>
              <a:t>The building is treated as:</a:t>
            </a:r>
            <a:endParaRPr lang="en-GB" sz="1100" b="0" i="0" u="none" strike="noStrike" cap="none">
              <a:solidFill>
                <a:srgbClr val="000000"/>
              </a:solidFill>
              <a:effectLst/>
              <a:latin typeface="Arial"/>
              <a:ea typeface="Arial"/>
              <a:cs typeface="Arial"/>
              <a:sym typeface="Arial"/>
            </a:endParaRPr>
          </a:p>
          <a:p>
            <a:pPr lvl="0"/>
            <a:r>
              <a:rPr lang="en-IE" sz="1100" b="1" i="0" u="none" strike="noStrike" cap="none">
                <a:solidFill>
                  <a:srgbClr val="000000"/>
                </a:solidFill>
                <a:effectLst/>
                <a:latin typeface="Arial"/>
                <a:ea typeface="Arial"/>
                <a:cs typeface="Arial"/>
                <a:sym typeface="Arial"/>
              </a:rPr>
              <a:t>A strategic sustainability vector</a:t>
            </a:r>
            <a:endParaRPr lang="en-GB" sz="1100" b="0" i="0" u="none" strike="noStrike" cap="none">
              <a:solidFill>
                <a:srgbClr val="000000"/>
              </a:solidFill>
              <a:effectLst/>
              <a:latin typeface="Arial"/>
              <a:ea typeface="Arial"/>
              <a:cs typeface="Arial"/>
              <a:sym typeface="Arial"/>
            </a:endParaRPr>
          </a:p>
          <a:p>
            <a:pPr lvl="0"/>
            <a:r>
              <a:rPr lang="en-IE" sz="1100" b="1" i="0" u="none" strike="noStrike" cap="none">
                <a:solidFill>
                  <a:srgbClr val="000000"/>
                </a:solidFill>
                <a:effectLst/>
                <a:latin typeface="Arial"/>
                <a:ea typeface="Arial"/>
                <a:cs typeface="Arial"/>
                <a:sym typeface="Arial"/>
              </a:rPr>
              <a:t>A data‑emitting system</a:t>
            </a:r>
            <a:endParaRPr lang="en-GB" sz="1100" b="0" i="0" u="none" strike="noStrike" cap="none">
              <a:solidFill>
                <a:srgbClr val="000000"/>
              </a:solidFill>
              <a:effectLst/>
              <a:latin typeface="Arial"/>
              <a:ea typeface="Arial"/>
              <a:cs typeface="Arial"/>
              <a:sym typeface="Arial"/>
            </a:endParaRPr>
          </a:p>
          <a:p>
            <a:pPr lvl="0"/>
            <a:r>
              <a:rPr lang="en-IE" sz="1100" b="1" i="0" u="none" strike="noStrike" cap="none">
                <a:solidFill>
                  <a:srgbClr val="000000"/>
                </a:solidFill>
                <a:effectLst/>
                <a:latin typeface="Arial"/>
                <a:ea typeface="Arial"/>
                <a:cs typeface="Arial"/>
                <a:sym typeface="Arial"/>
              </a:rPr>
              <a:t>A reputational and regulatory asset</a:t>
            </a:r>
            <a:endParaRPr lang="en-GB" sz="1100" b="0" i="0" u="none" strike="noStrike" cap="none">
              <a:solidFill>
                <a:srgbClr val="000000"/>
              </a:solidFill>
              <a:effectLst/>
              <a:latin typeface="Arial"/>
              <a:ea typeface="Arial"/>
              <a:cs typeface="Arial"/>
              <a:sym typeface="Arial"/>
            </a:endParaRPr>
          </a:p>
          <a:p>
            <a:endParaRPr lang="en-GB" b="1"/>
          </a:p>
          <a:p>
            <a:pPr marL="158750" indent="0">
              <a:buNone/>
            </a:pPr>
            <a:endParaRPr lang="en-GB" b="1"/>
          </a:p>
          <a:p>
            <a:pPr marL="158750" indent="0">
              <a:buNone/>
            </a:pPr>
            <a:r>
              <a:rPr lang="en-GB" b="1"/>
              <a:t>For a traditional CAFM solution, areas of focus might be:</a:t>
            </a:r>
          </a:p>
          <a:p>
            <a:r>
              <a:rPr lang="en-GB" sz="1100" b="0" i="0" u="none" strike="noStrike" cap="none">
                <a:solidFill>
                  <a:srgbClr val="000000"/>
                </a:solidFill>
                <a:effectLst/>
                <a:latin typeface="Arial"/>
                <a:ea typeface="Arial"/>
                <a:cs typeface="Arial"/>
                <a:sym typeface="Arial"/>
              </a:rPr>
              <a:t>“Which assets need maintenance?”</a:t>
            </a:r>
          </a:p>
          <a:p>
            <a:r>
              <a:rPr lang="en-GB" sz="1100" b="0" i="0" u="none" strike="noStrike" cap="none">
                <a:solidFill>
                  <a:srgbClr val="000000"/>
                </a:solidFill>
                <a:effectLst/>
                <a:latin typeface="Arial"/>
                <a:ea typeface="Arial"/>
                <a:cs typeface="Arial"/>
                <a:sym typeface="Arial"/>
              </a:rPr>
              <a:t>“Are statutory inspections completed?”</a:t>
            </a:r>
          </a:p>
          <a:p>
            <a:r>
              <a:rPr lang="en-GB" sz="1100" b="0" i="0" u="none" strike="noStrike" cap="none">
                <a:solidFill>
                  <a:srgbClr val="000000"/>
                </a:solidFill>
                <a:effectLst/>
                <a:latin typeface="Arial"/>
                <a:ea typeface="Arial"/>
                <a:cs typeface="Arial"/>
                <a:sym typeface="Arial"/>
              </a:rPr>
              <a:t>“What did maintenance cost last year?”</a:t>
            </a:r>
          </a:p>
          <a:p>
            <a:r>
              <a:rPr lang="en-GB" sz="1100" b="0" i="0" u="none" strike="noStrike" cap="none">
                <a:solidFill>
                  <a:srgbClr val="000000"/>
                </a:solidFill>
                <a:effectLst/>
                <a:latin typeface="Arial"/>
                <a:ea typeface="Arial"/>
                <a:cs typeface="Arial"/>
                <a:sym typeface="Arial"/>
              </a:rPr>
              <a:t>“Which service request is overdue?”</a:t>
            </a:r>
          </a:p>
          <a:p>
            <a:endParaRPr lang="en-GB" b="1"/>
          </a:p>
          <a:p>
            <a:pPr marL="158750" indent="0">
              <a:buNone/>
            </a:pPr>
            <a:r>
              <a:rPr lang="en-GB" b="1"/>
              <a:t>For an Environment and Social Governance Solution, areas of focus are more on:</a:t>
            </a:r>
          </a:p>
          <a:p>
            <a:r>
              <a:rPr lang="en-GB" sz="1100" b="0" i="0" u="none" strike="noStrike" cap="none">
                <a:solidFill>
                  <a:srgbClr val="000000"/>
                </a:solidFill>
                <a:effectLst/>
                <a:latin typeface="Arial"/>
                <a:ea typeface="Arial"/>
                <a:cs typeface="Arial"/>
                <a:sym typeface="Arial"/>
              </a:rPr>
              <a:t>“What is the building’s carbon trajectory?”</a:t>
            </a:r>
          </a:p>
          <a:p>
            <a:r>
              <a:rPr lang="en-GB" sz="1100" b="0" i="0" u="none" strike="noStrike" cap="none">
                <a:solidFill>
                  <a:srgbClr val="000000"/>
                </a:solidFill>
                <a:effectLst/>
                <a:latin typeface="Arial"/>
                <a:ea typeface="Arial"/>
                <a:cs typeface="Arial"/>
                <a:sym typeface="Arial"/>
              </a:rPr>
              <a:t>“Can we substantiate ESG disclosures with operational evidence?”</a:t>
            </a:r>
          </a:p>
          <a:p>
            <a:r>
              <a:rPr lang="en-GB" sz="1100" b="0" i="0" u="none" strike="noStrike" cap="none">
                <a:solidFill>
                  <a:srgbClr val="000000"/>
                </a:solidFill>
                <a:effectLst/>
                <a:latin typeface="Arial"/>
                <a:ea typeface="Arial"/>
                <a:cs typeface="Arial"/>
                <a:sym typeface="Arial"/>
              </a:rPr>
              <a:t>“Which interventions deliver real emissions reduction vs cost?”</a:t>
            </a:r>
          </a:p>
          <a:p>
            <a:r>
              <a:rPr lang="en-GB" sz="1100" b="0" i="0" u="none" strike="noStrike" cap="none">
                <a:solidFill>
                  <a:srgbClr val="000000"/>
                </a:solidFill>
                <a:effectLst/>
                <a:latin typeface="Arial"/>
                <a:ea typeface="Arial"/>
                <a:cs typeface="Arial"/>
                <a:sym typeface="Arial"/>
              </a:rPr>
              <a:t>“How does occupant </a:t>
            </a:r>
            <a:r>
              <a:rPr lang="en-GB" sz="1100" b="0" i="0" u="none" strike="noStrike" cap="none" err="1">
                <a:solidFill>
                  <a:srgbClr val="000000"/>
                </a:solidFill>
                <a:effectLst/>
                <a:latin typeface="Arial"/>
                <a:ea typeface="Arial"/>
                <a:cs typeface="Arial"/>
                <a:sym typeface="Arial"/>
              </a:rPr>
              <a:t>behavior</a:t>
            </a:r>
            <a:r>
              <a:rPr lang="en-GB" sz="1100" b="0" i="0" u="none" strike="noStrike" cap="none">
                <a:solidFill>
                  <a:srgbClr val="000000"/>
                </a:solidFill>
                <a:effectLst/>
                <a:latin typeface="Arial"/>
                <a:ea typeface="Arial"/>
                <a:cs typeface="Arial"/>
                <a:sym typeface="Arial"/>
              </a:rPr>
              <a:t> affect sustainability outcomes?”</a:t>
            </a:r>
            <a:endParaRPr lang="en-GB"/>
          </a:p>
          <a:p>
            <a:endParaRPr lang="en-GB"/>
          </a:p>
        </p:txBody>
      </p:sp>
    </p:spTree>
    <p:extLst>
      <p:ext uri="{BB962C8B-B14F-4D97-AF65-F5344CB8AC3E}">
        <p14:creationId xmlns:p14="http://schemas.microsoft.com/office/powerpoint/2010/main" val="1151702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1200" cap="none" spc="0" normalizeH="0" baseline="0" noProof="0">
                <a:ln>
                  <a:noFill/>
                </a:ln>
                <a:solidFill>
                  <a:srgbClr val="FFFFFF"/>
                </a:solidFill>
                <a:effectLst/>
                <a:uLnTx/>
                <a:uFillTx/>
                <a:latin typeface="Helvetica Neue"/>
                <a:ea typeface="Arial"/>
                <a:cs typeface="Arial"/>
                <a:sym typeface="Arial"/>
              </a:rPr>
              <a:t>By bringing all spaces and assets together in a cohesive ecosystem, you enable efficient processes, greater operational reliability and better decision-making.</a:t>
            </a:r>
          </a:p>
          <a:p>
            <a:endParaRPr lang="en-GB"/>
          </a:p>
          <a:p>
            <a:pPr lvl="0"/>
            <a:r>
              <a:rPr lang="en-GB" sz="1100" b="0" i="0" u="none" strike="noStrike" cap="none">
                <a:solidFill>
                  <a:srgbClr val="000000"/>
                </a:solidFill>
                <a:effectLst/>
                <a:latin typeface="Arial"/>
                <a:ea typeface="Arial"/>
                <a:cs typeface="Arial"/>
                <a:sym typeface="Arial"/>
              </a:rPr>
              <a:t>All traditional FMS data plus</a:t>
            </a:r>
          </a:p>
          <a:p>
            <a:pPr lvl="0"/>
            <a:r>
              <a:rPr lang="en-GB" sz="1100" b="0" i="0" u="none" strike="noStrike" cap="none">
                <a:solidFill>
                  <a:srgbClr val="000000"/>
                </a:solidFill>
                <a:effectLst/>
                <a:latin typeface="Arial"/>
                <a:ea typeface="Arial"/>
                <a:cs typeface="Arial"/>
                <a:sym typeface="Arial"/>
              </a:rPr>
              <a:t>Energy, water, waste, and emissions data</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a:solidFill>
                  <a:srgbClr val="000000"/>
                </a:solidFill>
                <a:effectLst/>
                <a:latin typeface="Arial"/>
                <a:ea typeface="Arial"/>
                <a:cs typeface="Arial"/>
                <a:sym typeface="Arial"/>
              </a:rPr>
              <a:t>Occupancy and use patterns</a:t>
            </a:r>
          </a:p>
          <a:p>
            <a:pPr lvl="0"/>
            <a:r>
              <a:rPr lang="en-GB" sz="1100" b="0" i="0" u="none" strike="noStrike" cap="none">
                <a:solidFill>
                  <a:srgbClr val="000000"/>
                </a:solidFill>
                <a:effectLst/>
                <a:latin typeface="Arial"/>
                <a:ea typeface="Arial"/>
                <a:cs typeface="Arial"/>
                <a:sym typeface="Arial"/>
              </a:rPr>
              <a:t>Environmental KPIs</a:t>
            </a:r>
          </a:p>
          <a:p>
            <a:pPr lvl="0"/>
            <a:r>
              <a:rPr lang="en-GB" sz="1100" b="0" i="0" u="none" strike="noStrike" cap="none">
                <a:solidFill>
                  <a:srgbClr val="000000"/>
                </a:solidFill>
                <a:effectLst/>
                <a:latin typeface="Arial"/>
                <a:ea typeface="Arial"/>
                <a:cs typeface="Arial"/>
                <a:sym typeface="Arial"/>
              </a:rPr>
              <a:t>Supplier and scope‑3 proxies</a:t>
            </a:r>
          </a:p>
          <a:p>
            <a:pPr lvl="0"/>
            <a:r>
              <a:rPr lang="en-GB" sz="1100" b="0" i="0" u="none" strike="noStrike" cap="none">
                <a:solidFill>
                  <a:srgbClr val="000000"/>
                </a:solidFill>
                <a:effectLst/>
                <a:latin typeface="Arial"/>
                <a:ea typeface="Arial"/>
                <a:cs typeface="Arial"/>
                <a:sym typeface="Arial"/>
              </a:rPr>
              <a:t>External benchmarks, standards, and targets</a:t>
            </a:r>
          </a:p>
          <a:p>
            <a:pPr marL="158750" indent="0">
              <a:buNone/>
            </a:pPr>
            <a:endParaRPr lang="en-GB" sz="1100" b="0" i="0" u="none" strike="noStrike" cap="none">
              <a:solidFill>
                <a:srgbClr val="000000"/>
              </a:solidFill>
              <a:effectLst/>
              <a:latin typeface="Arial"/>
              <a:ea typeface="Arial"/>
              <a:cs typeface="Arial"/>
              <a:sym typeface="Arial"/>
            </a:endParaRPr>
          </a:p>
          <a:p>
            <a:r>
              <a:rPr lang="en-GB" sz="1100" b="0" i="0" u="none" strike="noStrike" cap="none">
                <a:solidFill>
                  <a:srgbClr val="000000"/>
                </a:solidFill>
                <a:effectLst/>
                <a:latin typeface="Arial"/>
                <a:ea typeface="Arial"/>
                <a:cs typeface="Arial"/>
                <a:sym typeface="Arial"/>
              </a:rPr>
              <a:t>Data is:</a:t>
            </a:r>
          </a:p>
          <a:p>
            <a:pPr lvl="0"/>
            <a:r>
              <a:rPr lang="en-GB" sz="1100" b="0" i="0" u="none" strike="noStrike" cap="none">
                <a:solidFill>
                  <a:srgbClr val="000000"/>
                </a:solidFill>
                <a:effectLst/>
                <a:latin typeface="Arial"/>
                <a:ea typeface="Arial"/>
                <a:cs typeface="Arial"/>
                <a:sym typeface="Arial"/>
              </a:rPr>
              <a:t>Continuous or near‑real‑time</a:t>
            </a:r>
          </a:p>
          <a:p>
            <a:pPr lvl="0"/>
            <a:r>
              <a:rPr lang="en-GB" sz="1100" b="0" i="0" u="none" strike="noStrike" cap="none">
                <a:solidFill>
                  <a:srgbClr val="000000"/>
                </a:solidFill>
                <a:effectLst/>
                <a:latin typeface="Arial"/>
                <a:ea typeface="Arial"/>
                <a:cs typeface="Arial"/>
                <a:sym typeface="Arial"/>
              </a:rPr>
              <a:t>Multi‑source</a:t>
            </a:r>
          </a:p>
          <a:p>
            <a:pPr lvl="0"/>
            <a:r>
              <a:rPr lang="en-GB" sz="1100" b="0" i="0" u="none" strike="noStrike" cap="none">
                <a:solidFill>
                  <a:srgbClr val="000000"/>
                </a:solidFill>
                <a:effectLst/>
                <a:latin typeface="Arial"/>
                <a:ea typeface="Arial"/>
                <a:cs typeface="Arial"/>
                <a:sym typeface="Arial"/>
              </a:rPr>
              <a:t>Contextualized</a:t>
            </a:r>
          </a:p>
          <a:p>
            <a:endParaRPr lang="en-GB"/>
          </a:p>
        </p:txBody>
      </p:sp>
    </p:spTree>
    <p:extLst>
      <p:ext uri="{BB962C8B-B14F-4D97-AF65-F5344CB8AC3E}">
        <p14:creationId xmlns:p14="http://schemas.microsoft.com/office/powerpoint/2010/main" val="883367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F50B2-4D30-F5DA-2BEB-A93532A50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E0148-1DED-5C20-CDA4-83FEB7EA2C3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540E59C-A703-4F59-3214-3648E2866618}"/>
              </a:ext>
            </a:extLst>
          </p:cNvPr>
          <p:cNvSpPr>
            <a:spLocks noGrp="1"/>
          </p:cNvSpPr>
          <p:nvPr>
            <p:ph type="body" idx="1"/>
          </p:nvPr>
        </p:nvSpPr>
        <p:spPr/>
        <p:txBody>
          <a:bodyPr/>
          <a:lstStyle/>
          <a:p>
            <a:pPr marL="158750" indent="0">
              <a:buNone/>
            </a:pPr>
            <a:r>
              <a:rPr lang="en-IE" sz="1200" b="1" i="1" u="none" strike="noStrike" kern="1200" cap="none">
                <a:solidFill>
                  <a:schemeClr val="tx1"/>
                </a:solidFill>
                <a:effectLst/>
                <a:latin typeface="Arial"/>
                <a:ea typeface="Arial"/>
                <a:cs typeface="Arial"/>
                <a:sym typeface="Arial"/>
              </a:rPr>
              <a:t>Nigel Question: “</a:t>
            </a:r>
            <a:r>
              <a:rPr lang="en-GB" sz="1200" b="1" i="1" u="none" strike="noStrike" kern="1200" cap="none">
                <a:solidFill>
                  <a:schemeClr val="tx1"/>
                </a:solidFill>
                <a:effectLst/>
                <a:latin typeface="Arial"/>
                <a:ea typeface="Arial"/>
                <a:cs typeface="Arial"/>
                <a:sym typeface="Arial"/>
              </a:rPr>
              <a:t>With such a large and complex project you are undertaking, how did you go about breaking it down so you were able to know where to start?”</a:t>
            </a:r>
            <a:endParaRPr lang="en-IE" sz="1200" b="1" i="1" u="none" strike="noStrike" kern="1200" cap="none">
              <a:solidFill>
                <a:schemeClr val="tx1"/>
              </a:solidFill>
              <a:effectLst/>
              <a:latin typeface="Arial"/>
              <a:ea typeface="Arial"/>
              <a:cs typeface="Arial"/>
              <a:sym typeface="Arial"/>
            </a:endParaRPr>
          </a:p>
          <a:p>
            <a:r>
              <a:rPr lang="en-IE" sz="1200" b="0" i="0" u="none" strike="noStrike" kern="1200" cap="none">
                <a:solidFill>
                  <a:schemeClr val="tx1"/>
                </a:solidFill>
                <a:effectLst/>
                <a:latin typeface="Arial"/>
                <a:ea typeface="Arial"/>
                <a:cs typeface="Arial"/>
                <a:sym typeface="Arial"/>
              </a:rPr>
              <a:t>With our 3 case studies, our project aims to create a scalable infrastructure 1) to enhance the knowledge of our buildings and of the digitalisation processes; 2) to monitor, report, and benchmark building performances in terms of energy, comfort and occupancy 3) to develop models that will enable us to optimise building operation; and 4) to transform our buildings into living laboratories to benefit all stakeholders.</a:t>
            </a:r>
          </a:p>
          <a:p>
            <a:r>
              <a:rPr lang="en-IE" sz="1200" b="0" i="0" u="none" strike="noStrike" kern="1200" cap="none">
                <a:solidFill>
                  <a:schemeClr val="tx1"/>
                </a:solidFill>
                <a:effectLst/>
                <a:latin typeface="Arial"/>
                <a:ea typeface="Arial"/>
                <a:cs typeface="Arial"/>
                <a:sym typeface="Arial"/>
              </a:rPr>
              <a:t>To achieve these goals we mapped our compliance requirements and the many strategies, as well as the reporting and monitoring needs. This guided our needs for data and data governance, and that helped us identify technological and information gaps. We then looked at digitalisation technologies to ultimately interconnect various systems and generate performance insights. Operationalising and scaling our initiative also meant creating engagement with all stakeholders. All through these processes we can then identify gaps, issues, and challenges to update and evolve our policies and strategies, thereby creating this feedback loop.</a:t>
            </a:r>
          </a:p>
        </p:txBody>
      </p:sp>
      <p:sp>
        <p:nvSpPr>
          <p:cNvPr id="4" name="Slide Number Placeholder 3">
            <a:extLst>
              <a:ext uri="{FF2B5EF4-FFF2-40B4-BE49-F238E27FC236}">
                <a16:creationId xmlns:a16="http://schemas.microsoft.com/office/drawing/2014/main" id="{2CF682C1-4032-0841-93FF-D820DD3803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F05F05-847D-47A8-84BE-700AE3855428}" type="slidenum">
              <a:rPr kumimoji="0" lang="en-I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7664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5CD86B-E55B-A91C-08EB-E692CCAAC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5A9E83-5BEC-4799-CB08-7DA90AA5D8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B4162E7-D9FE-8D85-87CE-8A8B14983217}"/>
              </a:ext>
            </a:extLst>
          </p:cNvPr>
          <p:cNvSpPr>
            <a:spLocks noGrp="1"/>
          </p:cNvSpPr>
          <p:nvPr>
            <p:ph type="body" idx="1"/>
          </p:nvPr>
        </p:nvSpPr>
        <p:spPr/>
        <p:txBody>
          <a:bodyPr/>
          <a:lstStyle/>
          <a:p>
            <a:pPr marL="158750" indent="0">
              <a:buNone/>
            </a:pPr>
            <a:r>
              <a:rPr lang="en-US" sz="1200" b="0" i="0" u="none" strike="noStrike" kern="1200" cap="none">
                <a:solidFill>
                  <a:schemeClr val="tx1"/>
                </a:solidFill>
                <a:effectLst/>
                <a:latin typeface="Arial"/>
                <a:ea typeface="Arial"/>
                <a:cs typeface="Arial"/>
                <a:sym typeface="Arial"/>
              </a:rPr>
              <a:t>Indeed, developing the means to understand and </a:t>
            </a:r>
            <a:r>
              <a:rPr lang="en-US" sz="1200" b="0" i="0" u="none" strike="noStrike" kern="1200" cap="none" err="1">
                <a:solidFill>
                  <a:schemeClr val="tx1"/>
                </a:solidFill>
                <a:effectLst/>
                <a:latin typeface="Arial"/>
                <a:ea typeface="Arial"/>
                <a:cs typeface="Arial"/>
                <a:sym typeface="Arial"/>
              </a:rPr>
              <a:t>optimise</a:t>
            </a:r>
            <a:r>
              <a:rPr lang="en-US" sz="1200" b="0" i="0" u="none" strike="noStrike" kern="1200" cap="none">
                <a:solidFill>
                  <a:schemeClr val="tx1"/>
                </a:solidFill>
                <a:effectLst/>
                <a:latin typeface="Arial"/>
                <a:ea typeface="Arial"/>
                <a:cs typeface="Arial"/>
                <a:sym typeface="Arial"/>
              </a:rPr>
              <a:t> the operation of our buildings require a significant amount of data.</a:t>
            </a:r>
          </a:p>
          <a:p>
            <a:pPr marL="158750" indent="0">
              <a:buNone/>
            </a:pPr>
            <a:r>
              <a:rPr lang="en-US" sz="1200" b="0" i="0" u="none" strike="noStrike" kern="1200" cap="none">
                <a:solidFill>
                  <a:schemeClr val="tx1"/>
                </a:solidFill>
                <a:effectLst/>
                <a:latin typeface="Arial"/>
                <a:ea typeface="Arial"/>
                <a:cs typeface="Arial"/>
                <a:sym typeface="Arial"/>
              </a:rPr>
              <a:t>The visible issues in data governance are just the tip of the iceberg.</a:t>
            </a:r>
          </a:p>
          <a:p>
            <a:pPr marL="158750" indent="0">
              <a:buNone/>
            </a:pPr>
            <a:r>
              <a:rPr lang="en-US" sz="1200" b="0" i="0" u="none" strike="noStrike" kern="1200" cap="none">
                <a:solidFill>
                  <a:schemeClr val="tx1"/>
                </a:solidFill>
                <a:effectLst/>
                <a:latin typeface="Arial"/>
                <a:ea typeface="Arial"/>
                <a:cs typeface="Arial"/>
                <a:sym typeface="Arial"/>
              </a:rPr>
              <a:t>A first underlaying challenge includes data privacy and cybersecurity which is typically solved by ensuring compliance with EU laws and regulations together with institutional policies.</a:t>
            </a:r>
          </a:p>
          <a:p>
            <a:pPr marL="158750" indent="0">
              <a:buNone/>
            </a:pPr>
            <a:r>
              <a:rPr lang="en-US" sz="1200" b="0" i="0" u="none" strike="noStrike" kern="1200" cap="none">
                <a:solidFill>
                  <a:schemeClr val="tx1"/>
                </a:solidFill>
                <a:effectLst/>
                <a:latin typeface="Arial"/>
                <a:ea typeface="Arial"/>
                <a:cs typeface="Arial"/>
                <a:sym typeface="Arial"/>
              </a:rPr>
              <a:t>Having a robust data architecture and management infrastructure is a key challenge. Data are typically siloed across multiple services meaning that 1) being aware of the existence of data, 2) Accessing and interconnecting data and 3) consolidating these data is problematic. This can be solved through data lake technologies, culture change and the transformation of our procurement requirements.</a:t>
            </a:r>
          </a:p>
          <a:p>
            <a:pPr marL="158750" indent="0">
              <a:buNone/>
            </a:pPr>
            <a:r>
              <a:rPr lang="en-US" sz="1200" b="0" i="0" u="none" strike="noStrike" kern="1200" cap="none">
                <a:solidFill>
                  <a:schemeClr val="tx1"/>
                </a:solidFill>
                <a:effectLst/>
                <a:latin typeface="Arial"/>
                <a:ea typeface="Arial"/>
                <a:cs typeface="Arial"/>
                <a:sym typeface="Arial"/>
              </a:rPr>
              <a:t>We then need to be able to Trust the data and information provided which means ensuring data quality, efficiently treat large interconnected datasets, and being to trace back delivered information to its sources. Clearly AI and machine learning tools play a key role but they must be applied with domain expert knowledge.</a:t>
            </a:r>
          </a:p>
          <a:p>
            <a:pPr marL="158750" indent="0">
              <a:buNone/>
            </a:pPr>
            <a:r>
              <a:rPr lang="en-US" sz="1200" b="0" i="0" u="none" strike="noStrike" kern="1200" cap="none">
                <a:solidFill>
                  <a:schemeClr val="tx1"/>
                </a:solidFill>
                <a:effectLst/>
                <a:latin typeface="Arial"/>
                <a:ea typeface="Arial"/>
                <a:cs typeface="Arial"/>
                <a:sym typeface="Arial"/>
              </a:rPr>
              <a:t>This brings us to challenges related to data responsibilities and accountabilities which must be clearly defined with data governance tailored to the building digitalization needs and addressed through the several leadership groups in the </a:t>
            </a:r>
            <a:r>
              <a:rPr lang="en-US" sz="1200" b="0" i="0" u="none" strike="noStrike" kern="1200" cap="none" err="1">
                <a:solidFill>
                  <a:schemeClr val="tx1"/>
                </a:solidFill>
                <a:effectLst/>
                <a:latin typeface="Arial"/>
                <a:ea typeface="Arial"/>
                <a:cs typeface="Arial"/>
                <a:sym typeface="Arial"/>
              </a:rPr>
              <a:t>organisation</a:t>
            </a:r>
            <a:r>
              <a:rPr lang="en-US" sz="1200" b="0" i="0" u="none" strike="noStrike" kern="1200" cap="none">
                <a:solidFill>
                  <a:schemeClr val="tx1"/>
                </a:solidFill>
                <a:effectLst/>
                <a:latin typeface="Arial"/>
                <a:ea typeface="Arial"/>
                <a:cs typeface="Arial"/>
                <a:sym typeface="Arial"/>
              </a:rPr>
              <a:t>.</a:t>
            </a:r>
            <a:endParaRPr lang="en-IE" sz="1200" b="0" i="0" u="none" strike="noStrike" kern="1200" cap="none">
              <a:solidFill>
                <a:schemeClr val="tx1"/>
              </a:solidFill>
              <a:effectLst/>
              <a:latin typeface="Arial"/>
              <a:ea typeface="Arial"/>
              <a:cs typeface="Arial"/>
              <a:sym typeface="Arial"/>
            </a:endParaRPr>
          </a:p>
        </p:txBody>
      </p:sp>
      <p:sp>
        <p:nvSpPr>
          <p:cNvPr id="4" name="Slide Number Placeholder 3">
            <a:extLst>
              <a:ext uri="{FF2B5EF4-FFF2-40B4-BE49-F238E27FC236}">
                <a16:creationId xmlns:a16="http://schemas.microsoft.com/office/drawing/2014/main" id="{7BFA1C00-A358-A0EF-CFE4-31C72EEB698F}"/>
              </a:ext>
            </a:extLst>
          </p:cNvPr>
          <p:cNvSpPr>
            <a:spLocks noGrp="1"/>
          </p:cNvSpPr>
          <p:nvPr>
            <p:ph type="sldNum" sz="quarter" idx="5"/>
          </p:nvPr>
        </p:nvSpPr>
        <p:spPr/>
        <p:txBody>
          <a:bodyPr/>
          <a:lstStyle/>
          <a:p>
            <a:fld id="{C0F05F05-847D-47A8-84BE-700AE3855428}" type="slidenum">
              <a:rPr lang="en-IE" smtClean="0"/>
              <a:t>10</a:t>
            </a:fld>
            <a:endParaRPr lang="en-IE"/>
          </a:p>
        </p:txBody>
      </p:sp>
    </p:spTree>
    <p:extLst>
      <p:ext uri="{BB962C8B-B14F-4D97-AF65-F5344CB8AC3E}">
        <p14:creationId xmlns:p14="http://schemas.microsoft.com/office/powerpoint/2010/main" val="10254383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IE" sz="1100" b="0" i="0" u="none" strike="noStrike" kern="1200" cap="none">
                <a:solidFill>
                  <a:schemeClr val="tx1"/>
                </a:solidFill>
                <a:effectLst/>
                <a:latin typeface="Arial"/>
                <a:ea typeface="Arial"/>
                <a:cs typeface="Arial"/>
                <a:sym typeface="Arial"/>
              </a:rPr>
              <a:t>The technological and service challenges associated to building digitalisation start with our legacy systems. Our heterogeneous infrastructure and outdated technologies with various communication protocols and data formats lead to compatibility and integration issues.</a:t>
            </a:r>
          </a:p>
          <a:p>
            <a:r>
              <a:rPr lang="en-IE" sz="1100" b="0" i="0" u="none" strike="noStrike" kern="1200" cap="none">
                <a:solidFill>
                  <a:schemeClr val="tx1"/>
                </a:solidFill>
                <a:effectLst/>
                <a:latin typeface="Arial"/>
                <a:ea typeface="Arial"/>
                <a:cs typeface="Arial"/>
                <a:sym typeface="Arial"/>
              </a:rPr>
              <a:t>This leads me to the gap between Budget constraints and High service costs as integrating and upgrading systems is both time and cost-intensive. Building Digitalisation is often thought as laser scanning and creating BIM models, but it is only one component among many before we can understand and optimise building operation and retrofit buildings. These financial bottlenecks often create delays to meet our 2030 and 2050 targets.</a:t>
            </a:r>
          </a:p>
          <a:p>
            <a:r>
              <a:rPr lang="en-IE" sz="1100" b="0" i="0" u="none" strike="noStrike" kern="1200" cap="none">
                <a:solidFill>
                  <a:schemeClr val="tx1"/>
                </a:solidFill>
                <a:effectLst/>
                <a:latin typeface="Arial"/>
                <a:ea typeface="Arial"/>
                <a:cs typeface="Arial"/>
                <a:sym typeface="Arial"/>
              </a:rPr>
              <a:t>We also suffer from lengthy administrative processes to select and deploy solutions which needs to be addressed.</a:t>
            </a:r>
          </a:p>
          <a:p>
            <a:endParaRPr lang="en-GB"/>
          </a:p>
        </p:txBody>
      </p:sp>
    </p:spTree>
    <p:extLst>
      <p:ext uri="{BB962C8B-B14F-4D97-AF65-F5344CB8AC3E}">
        <p14:creationId xmlns:p14="http://schemas.microsoft.com/office/powerpoint/2010/main" val="60120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DAB5C-A035-6803-3C2C-E308B8975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587197-F715-B35C-05E8-0F11172E6B0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1254EF0-BE01-9F61-DE31-70F4FDA04086}"/>
              </a:ext>
            </a:extLst>
          </p:cNvPr>
          <p:cNvSpPr>
            <a:spLocks noGrp="1"/>
          </p:cNvSpPr>
          <p:nvPr>
            <p:ph type="body" idx="1"/>
          </p:nvPr>
        </p:nvSpPr>
        <p:spPr/>
        <p:txBody>
          <a:bodyPr/>
          <a:lstStyle/>
          <a:p>
            <a:pPr marL="158750" indent="0">
              <a:buNone/>
            </a:pPr>
            <a:r>
              <a:rPr lang="en-IE" sz="1200" b="0" i="0" u="none" strike="noStrike" kern="1200" cap="none">
                <a:solidFill>
                  <a:schemeClr val="tx1"/>
                </a:solidFill>
                <a:effectLst/>
                <a:latin typeface="Arial"/>
                <a:ea typeface="Arial"/>
                <a:cs typeface="Arial"/>
                <a:sym typeface="Arial"/>
              </a:rPr>
              <a:t>To address those challenges we develop a </a:t>
            </a:r>
            <a:r>
              <a:rPr lang="en-IE" sz="1200" b="1" i="0" u="none" strike="noStrike" kern="1200" cap="none">
                <a:solidFill>
                  <a:schemeClr val="tx1"/>
                </a:solidFill>
                <a:effectLst/>
                <a:latin typeface="Arial"/>
                <a:ea typeface="Arial"/>
                <a:cs typeface="Arial"/>
                <a:sym typeface="Arial"/>
              </a:rPr>
              <a:t>Building Digitalisation Framework. </a:t>
            </a:r>
            <a:r>
              <a:rPr lang="en-IE" sz="1200" b="0" i="0" u="none" strike="noStrike" kern="1200" cap="none">
                <a:solidFill>
                  <a:schemeClr val="tx1"/>
                </a:solidFill>
                <a:effectLst/>
                <a:latin typeface="Arial"/>
                <a:ea typeface="Arial"/>
                <a:cs typeface="Arial"/>
                <a:sym typeface="Arial"/>
              </a:rPr>
              <a:t>The </a:t>
            </a:r>
            <a:r>
              <a:rPr lang="en-IE" sz="1200" b="1" i="0" u="none" strike="noStrike" kern="1200" cap="none">
                <a:solidFill>
                  <a:schemeClr val="tx1"/>
                </a:solidFill>
                <a:effectLst/>
                <a:latin typeface="Arial"/>
                <a:ea typeface="Arial"/>
                <a:cs typeface="Arial"/>
                <a:sym typeface="Arial"/>
              </a:rPr>
              <a:t>foundation</a:t>
            </a:r>
            <a:r>
              <a:rPr lang="en-IE" sz="1200" b="0" i="0" u="none" strike="noStrike" kern="1200" cap="none">
                <a:solidFill>
                  <a:schemeClr val="tx1"/>
                </a:solidFill>
                <a:effectLst/>
                <a:latin typeface="Arial"/>
                <a:ea typeface="Arial"/>
                <a:cs typeface="Arial"/>
                <a:sym typeface="Arial"/>
              </a:rPr>
              <a:t> to such framework consist of building a </a:t>
            </a:r>
            <a:r>
              <a:rPr lang="en-IE" sz="1200" b="1" i="0" u="none" strike="noStrike" kern="1200" cap="none">
                <a:solidFill>
                  <a:schemeClr val="tx1"/>
                </a:solidFill>
                <a:effectLst/>
                <a:latin typeface="Arial"/>
                <a:ea typeface="Arial"/>
                <a:cs typeface="Arial"/>
                <a:sym typeface="Arial"/>
              </a:rPr>
              <a:t>Data Management Platform </a:t>
            </a:r>
            <a:r>
              <a:rPr lang="en-IE" sz="1200" b="0" i="0" u="none" strike="noStrike" kern="1200" cap="none">
                <a:solidFill>
                  <a:schemeClr val="tx1"/>
                </a:solidFill>
                <a:effectLst/>
                <a:latin typeface="Arial"/>
                <a:ea typeface="Arial"/>
                <a:cs typeface="Arial"/>
                <a:sym typeface="Arial"/>
              </a:rPr>
              <a:t>gathering data across all the </a:t>
            </a:r>
            <a:r>
              <a:rPr lang="en-IE" sz="1200" b="1" i="0" u="none" strike="noStrike" kern="1200" cap="none">
                <a:solidFill>
                  <a:schemeClr val="tx1"/>
                </a:solidFill>
                <a:effectLst/>
                <a:latin typeface="Arial"/>
                <a:ea typeface="Arial"/>
                <a:cs typeface="Arial"/>
                <a:sym typeface="Arial"/>
              </a:rPr>
              <a:t>components to digitalisation</a:t>
            </a:r>
            <a:r>
              <a:rPr lang="en-IE" sz="1200" b="0" i="0" u="none" strike="noStrike" kern="1200" cap="none">
                <a:solidFill>
                  <a:schemeClr val="tx1"/>
                </a:solidFill>
                <a:effectLst/>
                <a:latin typeface="Arial"/>
                <a:ea typeface="Arial"/>
                <a:cs typeface="Arial"/>
                <a:sym typeface="Arial"/>
              </a:rPr>
              <a:t>. These data are then assembled to </a:t>
            </a:r>
            <a:r>
              <a:rPr lang="en-IE" sz="1200" b="1" i="0" u="none" strike="noStrike" kern="1200" cap="none">
                <a:solidFill>
                  <a:schemeClr val="tx1"/>
                </a:solidFill>
                <a:effectLst/>
                <a:latin typeface="Arial"/>
                <a:ea typeface="Arial"/>
                <a:cs typeface="Arial"/>
                <a:sym typeface="Arial"/>
              </a:rPr>
              <a:t>build the FMS for our Environmental , Social and Governance targets</a:t>
            </a:r>
            <a:r>
              <a:rPr lang="en-IE" sz="1200" b="0" i="0" u="none" strike="noStrike" kern="1200" cap="none">
                <a:solidFill>
                  <a:schemeClr val="tx1"/>
                </a:solidFill>
                <a:effectLst/>
                <a:latin typeface="Arial"/>
                <a:ea typeface="Arial"/>
                <a:cs typeface="Arial"/>
                <a:sym typeface="Arial"/>
              </a:rPr>
              <a:t>. The framework starts with…</a:t>
            </a:r>
          </a:p>
          <a:p>
            <a:r>
              <a:rPr lang="en-IN" sz="1200" b="1" i="0" u="none" strike="noStrike" kern="1200" cap="none">
                <a:solidFill>
                  <a:schemeClr val="tx1"/>
                </a:solidFill>
                <a:effectLst/>
                <a:latin typeface="Arial"/>
                <a:ea typeface="Arial"/>
                <a:cs typeface="Arial"/>
                <a:sym typeface="Arial"/>
              </a:rPr>
              <a:t>Building Assessments</a:t>
            </a:r>
            <a:r>
              <a:rPr lang="en-IN" sz="1200" b="0" i="0" u="none" strike="noStrike" kern="1200" cap="none">
                <a:solidFill>
                  <a:schemeClr val="tx1"/>
                </a:solidFill>
                <a:effectLst/>
                <a:latin typeface="Arial"/>
                <a:ea typeface="Arial"/>
                <a:cs typeface="Arial"/>
                <a:sym typeface="Arial"/>
              </a:rPr>
              <a:t> 1) To enhance asset knowledge, 2) </a:t>
            </a:r>
            <a:r>
              <a:rPr lang="en-GB" sz="1200" b="0" i="0" u="none" strike="noStrike" kern="1200" cap="none">
                <a:solidFill>
                  <a:schemeClr val="tx1"/>
                </a:solidFill>
                <a:effectLst/>
                <a:latin typeface="Arial"/>
                <a:ea typeface="Arial"/>
                <a:cs typeface="Arial"/>
                <a:sym typeface="Arial"/>
              </a:rPr>
              <a:t>To validate contracted design &amp; construction with measured façade performances, and 3</a:t>
            </a:r>
            <a:r>
              <a:rPr lang="en-IN" sz="1200" b="0" i="0" u="none" strike="noStrike" kern="1200" cap="none">
                <a:solidFill>
                  <a:schemeClr val="tx1"/>
                </a:solidFill>
                <a:effectLst/>
                <a:latin typeface="Arial"/>
                <a:ea typeface="Arial"/>
                <a:cs typeface="Arial"/>
                <a:sym typeface="Arial"/>
              </a:rPr>
              <a:t>) </a:t>
            </a:r>
            <a:r>
              <a:rPr lang="en-GB" sz="1200" b="0" i="0" u="none" strike="noStrike" kern="1200" cap="none">
                <a:solidFill>
                  <a:schemeClr val="tx1"/>
                </a:solidFill>
                <a:effectLst/>
                <a:latin typeface="Arial"/>
                <a:ea typeface="Arial"/>
                <a:cs typeface="Arial"/>
                <a:sym typeface="Arial"/>
              </a:rPr>
              <a:t>To calibrate BPM</a:t>
            </a:r>
            <a:r>
              <a:rPr lang="en-IE" sz="1200" b="0" i="0" u="none" strike="noStrike" kern="1200" cap="none">
                <a:solidFill>
                  <a:schemeClr val="tx1"/>
                </a:solidFill>
                <a:effectLst/>
                <a:latin typeface="Arial"/>
                <a:ea typeface="Arial"/>
                <a:cs typeface="Arial"/>
                <a:sym typeface="Arial"/>
              </a:rPr>
              <a:t>.</a:t>
            </a:r>
          </a:p>
          <a:p>
            <a:r>
              <a:rPr lang="en-IE" sz="1200" b="1" i="0" u="none" strike="noStrike" kern="1200" cap="none">
                <a:solidFill>
                  <a:schemeClr val="tx1"/>
                </a:solidFill>
                <a:effectLst/>
                <a:latin typeface="Arial"/>
                <a:ea typeface="Arial"/>
                <a:cs typeface="Arial"/>
                <a:sym typeface="Arial"/>
              </a:rPr>
              <a:t>Mapping &amp; Adding Sensors </a:t>
            </a:r>
            <a:r>
              <a:rPr lang="en-IE" sz="1200" b="0" i="0" u="none" strike="noStrike" kern="1200" cap="none">
                <a:solidFill>
                  <a:schemeClr val="tx1"/>
                </a:solidFill>
                <a:effectLst/>
                <a:latin typeface="Arial"/>
                <a:ea typeface="Arial"/>
                <a:cs typeface="Arial"/>
                <a:sym typeface="Arial"/>
              </a:rPr>
              <a:t>1) </a:t>
            </a:r>
            <a:r>
              <a:rPr lang="en-IE" sz="1200" b="0" i="0" u="none" strike="noStrike" cap="none">
                <a:solidFill>
                  <a:srgbClr val="000000"/>
                </a:solidFill>
                <a:highlight>
                  <a:srgbClr val="FFFFFF"/>
                </a:highlight>
                <a:latin typeface="Arial"/>
                <a:ea typeface="Arial"/>
                <a:cs typeface="Arial"/>
                <a:sym typeface="Arial"/>
              </a:rPr>
              <a:t>To feed digital models with live data and output KPIs, and 2) To ensure accuracy and granularity for simulations and predictions</a:t>
            </a:r>
          </a:p>
          <a:p>
            <a:r>
              <a:rPr lang="en-IN" sz="1200" b="1" i="0" u="none" strike="noStrike" kern="1200" cap="none">
                <a:solidFill>
                  <a:schemeClr val="tx1"/>
                </a:solidFill>
                <a:effectLst/>
                <a:latin typeface="Arial"/>
                <a:ea typeface="Arial"/>
                <a:cs typeface="Arial"/>
                <a:sym typeface="Arial"/>
              </a:rPr>
              <a:t>BMS Upgrade &amp; Data Integration </a:t>
            </a:r>
            <a:r>
              <a:rPr lang="en-IN" sz="1200" b="0" i="0" u="none" strike="noStrike" kern="1200" cap="none">
                <a:solidFill>
                  <a:schemeClr val="tx1"/>
                </a:solidFill>
                <a:effectLst/>
                <a:latin typeface="Arial"/>
                <a:ea typeface="Arial"/>
                <a:cs typeface="Arial"/>
                <a:sym typeface="Arial"/>
              </a:rPr>
              <a:t>1) </a:t>
            </a:r>
            <a:r>
              <a:rPr lang="en-IE" sz="1200" b="0" i="0" u="none" strike="noStrike" cap="none">
                <a:solidFill>
                  <a:srgbClr val="000000"/>
                </a:solidFill>
                <a:latin typeface="Arial"/>
                <a:ea typeface="Arial"/>
                <a:cs typeface="Arial"/>
                <a:sym typeface="Arial"/>
              </a:rPr>
              <a:t>To manage building operations, maintenance, and asset data, 2) To integrate data from technological services monitoring and impacting building usage</a:t>
            </a:r>
            <a:endParaRPr lang="en-IE" sz="1200" b="0" i="0" u="none" strike="noStrike" kern="1200" cap="none">
              <a:solidFill>
                <a:schemeClr val="tx1"/>
              </a:solidFill>
              <a:effectLst/>
              <a:latin typeface="Arial"/>
              <a:ea typeface="Arial"/>
              <a:cs typeface="Arial"/>
              <a:sym typeface="Arial"/>
            </a:endParaRPr>
          </a:p>
          <a:p>
            <a:r>
              <a:rPr lang="en-IN" sz="1200" b="1" i="0" u="none" strike="noStrike" kern="1200" cap="none">
                <a:solidFill>
                  <a:schemeClr val="tx1"/>
                </a:solidFill>
                <a:effectLst/>
                <a:latin typeface="Arial"/>
                <a:ea typeface="Arial"/>
                <a:cs typeface="Arial"/>
                <a:sym typeface="Arial"/>
              </a:rPr>
              <a:t>Building Information Modelling </a:t>
            </a:r>
            <a:r>
              <a:rPr lang="en-IN" sz="1200" b="0" i="0" u="none" strike="noStrike" kern="1200" cap="none">
                <a:solidFill>
                  <a:schemeClr val="tx1"/>
                </a:solidFill>
                <a:effectLst/>
                <a:latin typeface="Arial"/>
                <a:ea typeface="Arial"/>
                <a:cs typeface="Arial"/>
                <a:sym typeface="Arial"/>
              </a:rPr>
              <a:t>1) To centralise information, 2) To meet new regulations and 3) </a:t>
            </a:r>
            <a:r>
              <a:rPr lang="en-GB" sz="1200" b="0" i="0" u="none" strike="noStrike" kern="1200" cap="none">
                <a:solidFill>
                  <a:schemeClr val="tx1"/>
                </a:solidFill>
                <a:effectLst/>
                <a:latin typeface="Arial"/>
                <a:ea typeface="Arial"/>
                <a:cs typeface="Arial"/>
                <a:sym typeface="Arial"/>
              </a:rPr>
              <a:t>To digitally represent functional building characteristics </a:t>
            </a:r>
            <a:r>
              <a:rPr lang="en-IE" sz="1200" b="0" i="0" u="none" strike="noStrike" kern="1200" cap="none">
                <a:solidFill>
                  <a:schemeClr val="tx1"/>
                </a:solidFill>
                <a:effectLst/>
                <a:latin typeface="Arial"/>
                <a:ea typeface="Arial"/>
                <a:cs typeface="Arial"/>
                <a:sym typeface="Arial"/>
              </a:rPr>
              <a:t>that are</a:t>
            </a:r>
            <a:r>
              <a:rPr lang="en-IN" sz="1200" b="0" i="0" u="none" strike="noStrike" kern="1200" cap="none">
                <a:solidFill>
                  <a:schemeClr val="tx1"/>
                </a:solidFill>
                <a:effectLst/>
                <a:latin typeface="Arial"/>
                <a:ea typeface="Arial"/>
                <a:cs typeface="Arial"/>
                <a:sym typeface="Arial"/>
              </a:rPr>
              <a:t> exploited by our building physics models and digital twins.</a:t>
            </a:r>
            <a:endParaRPr lang="en-IE" sz="1200" b="0" i="0" u="none" strike="noStrike" kern="1200" cap="none">
              <a:solidFill>
                <a:schemeClr val="tx1"/>
              </a:solidFill>
              <a:effectLst/>
              <a:latin typeface="Arial"/>
              <a:ea typeface="Arial"/>
              <a:cs typeface="Arial"/>
              <a:sym typeface="Arial"/>
            </a:endParaRPr>
          </a:p>
          <a:p>
            <a:r>
              <a:rPr lang="en-IN" sz="1200" b="1" i="0" u="none" strike="noStrike" kern="1200" cap="none">
                <a:solidFill>
                  <a:schemeClr val="tx1"/>
                </a:solidFill>
                <a:effectLst/>
                <a:latin typeface="Arial"/>
                <a:ea typeface="Arial"/>
                <a:cs typeface="Arial"/>
                <a:sym typeface="Arial"/>
              </a:rPr>
              <a:t>Building Physics Models</a:t>
            </a:r>
            <a:r>
              <a:rPr lang="en-IN" sz="1200" b="0" i="0" u="none" strike="noStrike" kern="1200" cap="none">
                <a:solidFill>
                  <a:schemeClr val="tx1"/>
                </a:solidFill>
                <a:effectLst/>
                <a:latin typeface="Arial"/>
                <a:ea typeface="Arial"/>
                <a:cs typeface="Arial"/>
                <a:sym typeface="Arial"/>
              </a:rPr>
              <a:t> </a:t>
            </a:r>
            <a:r>
              <a:rPr lang="en-IN" sz="1200" b="1" i="0" u="none" strike="noStrike" kern="1200" cap="none">
                <a:solidFill>
                  <a:schemeClr val="tx1"/>
                </a:solidFill>
                <a:effectLst/>
                <a:latin typeface="Arial"/>
                <a:ea typeface="Arial"/>
                <a:cs typeface="Arial"/>
                <a:sym typeface="Arial"/>
              </a:rPr>
              <a:t>&amp; AI </a:t>
            </a:r>
            <a:r>
              <a:rPr lang="en-IE" sz="1200" b="0" i="0" u="none" strike="noStrike" cap="none">
                <a:solidFill>
                  <a:srgbClr val="000000"/>
                </a:solidFill>
                <a:latin typeface="Arial"/>
                <a:ea typeface="Arial"/>
                <a:cs typeface="Arial"/>
                <a:sym typeface="Arial"/>
              </a:rPr>
              <a:t>1) To extract knowledge from our data, and 2</a:t>
            </a:r>
            <a:r>
              <a:rPr lang="en-IN" sz="1200" b="0" i="0" u="none" strike="noStrike" kern="1200" cap="none">
                <a:solidFill>
                  <a:schemeClr val="tx1"/>
                </a:solidFill>
                <a:effectLst/>
                <a:latin typeface="Arial"/>
                <a:ea typeface="Arial"/>
                <a:cs typeface="Arial"/>
                <a:sym typeface="Arial"/>
              </a:rPr>
              <a:t>) </a:t>
            </a:r>
            <a:r>
              <a:rPr lang="en-IE" sz="1200" b="0" i="0" u="none" strike="noStrike" cap="none">
                <a:solidFill>
                  <a:srgbClr val="000000"/>
                </a:solidFill>
                <a:latin typeface="Arial"/>
                <a:ea typeface="Arial"/>
                <a:cs typeface="Arial"/>
                <a:sym typeface="Arial"/>
              </a:rPr>
              <a:t>To predict energy, occupancy, health &amp; comfort performances according to operational conditions</a:t>
            </a:r>
            <a:r>
              <a:rPr lang="en-IN" sz="1200" b="0" i="0" u="none" strike="noStrike" kern="1200" cap="none">
                <a:solidFill>
                  <a:schemeClr val="tx1"/>
                </a:solidFill>
                <a:effectLst/>
                <a:latin typeface="Arial"/>
                <a:ea typeface="Arial"/>
                <a:cs typeface="Arial"/>
                <a:sym typeface="Arial"/>
              </a:rPr>
              <a:t>.</a:t>
            </a:r>
            <a:endParaRPr lang="en-IE" sz="1200" b="0" i="0" u="none" strike="noStrike" kern="1200" cap="none">
              <a:solidFill>
                <a:schemeClr val="tx1"/>
              </a:solidFill>
              <a:effectLst/>
              <a:latin typeface="Arial"/>
              <a:ea typeface="Arial"/>
              <a:cs typeface="Arial"/>
              <a:sym typeface="Arial"/>
            </a:endParaRPr>
          </a:p>
          <a:p>
            <a:r>
              <a:rPr lang="en-IN" sz="1200" b="1" i="0" u="none" strike="noStrike" kern="1200" cap="none">
                <a:solidFill>
                  <a:schemeClr val="tx1"/>
                </a:solidFill>
                <a:effectLst/>
                <a:latin typeface="Arial"/>
                <a:ea typeface="Arial"/>
                <a:cs typeface="Arial"/>
                <a:sym typeface="Arial"/>
              </a:rPr>
              <a:t>Digital Twins</a:t>
            </a:r>
            <a:r>
              <a:rPr lang="en-IN" sz="1200" b="0" i="0" u="none" strike="noStrike" kern="1200" cap="none">
                <a:solidFill>
                  <a:schemeClr val="tx1"/>
                </a:solidFill>
                <a:effectLst/>
                <a:latin typeface="Arial"/>
                <a:ea typeface="Arial"/>
                <a:cs typeface="Arial"/>
                <a:sym typeface="Arial"/>
              </a:rPr>
              <a:t> 1)</a:t>
            </a:r>
            <a:r>
              <a:rPr lang="en-GB" sz="1200" b="0" i="0" u="none" strike="noStrike" kern="1200" cap="none">
                <a:solidFill>
                  <a:schemeClr val="tx1"/>
                </a:solidFill>
                <a:effectLst/>
                <a:latin typeface="Arial"/>
                <a:ea typeface="Arial"/>
                <a:cs typeface="Arial"/>
                <a:sym typeface="Arial"/>
              </a:rPr>
              <a:t> To produce real-time virtual replica of the buildings, tracking the impacts of energy conservation measures and the impacts on occupants, 2) To benchmark against historical data and assess performance gaps with our predictions and to provide insights on the origins of such gaps, and 3) to create reporting dashboard for Governance and various performance recognition frameworks (CAR, STARS, UI Green Metrics, etc.)</a:t>
            </a:r>
            <a:r>
              <a:rPr lang="en-IN" sz="1200" b="0" i="0" u="none" strike="noStrike" kern="1200" cap="none">
                <a:solidFill>
                  <a:schemeClr val="tx1"/>
                </a:solidFill>
                <a:effectLst/>
                <a:latin typeface="Arial"/>
                <a:ea typeface="Arial"/>
                <a:cs typeface="Arial"/>
                <a:sym typeface="Arial"/>
              </a:rPr>
              <a:t>.</a:t>
            </a:r>
          </a:p>
          <a:p>
            <a:pPr marL="158750" indent="0">
              <a:buNone/>
            </a:pPr>
            <a:r>
              <a:rPr lang="en-IN" sz="1200" b="0" i="0" u="none" strike="noStrike" kern="1200" cap="none">
                <a:solidFill>
                  <a:schemeClr val="tx1"/>
                </a:solidFill>
                <a:effectLst/>
                <a:latin typeface="Arial"/>
                <a:ea typeface="Arial"/>
                <a:cs typeface="Arial"/>
                <a:sym typeface="Arial"/>
              </a:rPr>
              <a:t>…and then we have to…</a:t>
            </a:r>
          </a:p>
          <a:p>
            <a:r>
              <a:rPr lang="en-IN" sz="1200" b="1" i="0" u="none" strike="noStrike" kern="1200" cap="none">
                <a:solidFill>
                  <a:schemeClr val="tx1"/>
                </a:solidFill>
                <a:effectLst/>
                <a:latin typeface="Arial"/>
                <a:ea typeface="Arial"/>
                <a:cs typeface="Arial"/>
                <a:sym typeface="Arial"/>
              </a:rPr>
              <a:t>Develop a Digital Living Lab environment within the FMS </a:t>
            </a:r>
            <a:r>
              <a:rPr lang="en-IN" sz="1200" b="0" i="0" u="none" strike="noStrike" kern="1200" cap="none">
                <a:solidFill>
                  <a:schemeClr val="tx1"/>
                </a:solidFill>
                <a:effectLst/>
                <a:latin typeface="Arial"/>
                <a:ea typeface="Arial"/>
                <a:cs typeface="Arial"/>
                <a:sym typeface="Arial"/>
              </a:rPr>
              <a:t>1) Exploiting and sharing real assets data across stakeholders, but also 2) to </a:t>
            </a:r>
            <a:r>
              <a:rPr lang="en-GB" sz="1200" b="0" i="0" u="none" strike="noStrike" kern="1200" cap="none">
                <a:solidFill>
                  <a:schemeClr val="tx1"/>
                </a:solidFill>
                <a:effectLst/>
                <a:latin typeface="Arial"/>
                <a:ea typeface="Arial"/>
                <a:cs typeface="Arial"/>
                <a:sym typeface="Arial"/>
              </a:rPr>
              <a:t>recognise and avail inside skills and knowledge from staff, students and researchers across the organisation.</a:t>
            </a:r>
          </a:p>
          <a:p>
            <a:pPr marL="158750" indent="0">
              <a:buNone/>
            </a:pPr>
            <a:endParaRPr lang="en-GB" sz="1200" b="0" kern="1200">
              <a:solidFill>
                <a:schemeClr val="tx1"/>
              </a:solidFill>
              <a:effectLst/>
              <a:latin typeface="+mn-lt"/>
              <a:ea typeface="+mn-ea"/>
              <a:cs typeface="+mn-cs"/>
            </a:endParaRPr>
          </a:p>
          <a:p>
            <a:pPr marL="158750" indent="0">
              <a:buNone/>
            </a:pPr>
            <a:r>
              <a:rPr lang="en-GB" sz="1200" b="1" kern="1200">
                <a:solidFill>
                  <a:srgbClr val="FF0000"/>
                </a:solidFill>
                <a:effectLst/>
                <a:highlight>
                  <a:srgbClr val="FFFF00"/>
                </a:highlight>
                <a:latin typeface="+mn-lt"/>
                <a:ea typeface="+mn-ea"/>
                <a:cs typeface="+mn-cs"/>
              </a:rPr>
              <a:t>---NOT ADDRESSED FOR TIME SAVING---</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200" b="1" i="0" u="none" strike="noStrike" kern="1200" cap="none">
                <a:solidFill>
                  <a:schemeClr val="tx1"/>
                </a:solidFill>
                <a:effectLst/>
                <a:latin typeface="Arial"/>
                <a:ea typeface="Arial"/>
                <a:cs typeface="Arial"/>
                <a:sym typeface="Arial"/>
              </a:rPr>
              <a:t>Streamline Administrative Processes </a:t>
            </a:r>
            <a:r>
              <a:rPr lang="en-GB" sz="1200" b="0" i="0" u="none" strike="noStrike" kern="1200" cap="none">
                <a:solidFill>
                  <a:schemeClr val="tx1"/>
                </a:solidFill>
                <a:effectLst/>
                <a:latin typeface="Arial"/>
                <a:ea typeface="Arial"/>
                <a:cs typeface="Arial"/>
                <a:sym typeface="Arial"/>
              </a:rPr>
              <a:t>by 1) embedding an accountability model, 2) digitalising and tracking admin processes, and 3) centralising then onto the FMS</a:t>
            </a:r>
          </a:p>
          <a:p>
            <a:r>
              <a:rPr lang="en-IN" sz="1200" b="1" kern="1200">
                <a:solidFill>
                  <a:schemeClr val="tx1"/>
                </a:solidFill>
                <a:effectLst/>
                <a:latin typeface="+mn-lt"/>
                <a:ea typeface="+mn-ea"/>
                <a:cs typeface="+mn-cs"/>
              </a:rPr>
              <a:t>Financial Model </a:t>
            </a:r>
            <a:r>
              <a:rPr lang="en-IN" sz="1200" b="0" kern="1200">
                <a:solidFill>
                  <a:schemeClr val="tx1"/>
                </a:solidFill>
                <a:effectLst/>
                <a:latin typeface="+mn-lt"/>
                <a:ea typeface="+mn-ea"/>
                <a:cs typeface="+mn-cs"/>
              </a:rPr>
              <a:t>1) to predict expenditure according to the digital readiness of a building, and 2) to predict savings and operation benefits from such digitalisation, which together enable us to prioritise buildings and develop digitalisation strategies.</a:t>
            </a:r>
            <a:endParaRPr lang="en-IE" sz="1200" b="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4D59087-67F7-510D-76C6-D0F02A809187}"/>
              </a:ext>
            </a:extLst>
          </p:cNvPr>
          <p:cNvSpPr>
            <a:spLocks noGrp="1"/>
          </p:cNvSpPr>
          <p:nvPr>
            <p:ph type="sldNum" sz="quarter" idx="5"/>
          </p:nvPr>
        </p:nvSpPr>
        <p:spPr/>
        <p:txBody>
          <a:bodyPr/>
          <a:lstStyle/>
          <a:p>
            <a:fld id="{C0F05F05-847D-47A8-84BE-700AE3855428}" type="slidenum">
              <a:rPr lang="en-IE" smtClean="0"/>
              <a:t>12</a:t>
            </a:fld>
            <a:endParaRPr lang="en-IE"/>
          </a:p>
        </p:txBody>
      </p:sp>
    </p:spTree>
    <p:extLst>
      <p:ext uri="{BB962C8B-B14F-4D97-AF65-F5344CB8AC3E}">
        <p14:creationId xmlns:p14="http://schemas.microsoft.com/office/powerpoint/2010/main" val="2615520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kern="1200" cap="none">
                <a:solidFill>
                  <a:schemeClr val="tx1"/>
                </a:solidFill>
                <a:effectLst/>
                <a:latin typeface="Arial"/>
                <a:ea typeface="Arial"/>
                <a:cs typeface="Arial"/>
                <a:sym typeface="Arial"/>
              </a:rPr>
              <a:t>Some of the challenges to scale up our project include </a:t>
            </a:r>
            <a:r>
              <a:rPr lang="en-US" sz="1200" b="1" i="0" u="none" strike="noStrike" kern="1200" cap="none">
                <a:solidFill>
                  <a:schemeClr val="tx1"/>
                </a:solidFill>
                <a:effectLst/>
                <a:latin typeface="Arial"/>
                <a:ea typeface="Arial"/>
                <a:cs typeface="Arial"/>
                <a:sym typeface="Arial"/>
              </a:rPr>
              <a:t>competing priorities</a:t>
            </a:r>
            <a:r>
              <a:rPr lang="en-US" sz="1200" b="0" i="0" u="none" strike="noStrike" kern="1200" cap="none">
                <a:solidFill>
                  <a:schemeClr val="tx1"/>
                </a:solidFill>
                <a:effectLst/>
                <a:latin typeface="Arial"/>
                <a:ea typeface="Arial"/>
                <a:cs typeface="Arial"/>
                <a:sym typeface="Arial"/>
              </a:rPr>
              <a:t> whereby one needs to meet academic, financial and operational objectives to meet the climate, digital, and educational agendas. </a:t>
            </a:r>
            <a:r>
              <a:rPr lang="en-US" sz="1200" b="1" i="0" u="none" strike="noStrike" kern="1200" cap="none">
                <a:solidFill>
                  <a:schemeClr val="tx1"/>
                </a:solidFill>
                <a:effectLst/>
                <a:latin typeface="Arial"/>
                <a:ea typeface="Arial"/>
                <a:cs typeface="Arial"/>
                <a:sym typeface="Arial"/>
              </a:rPr>
              <a:t>Changes</a:t>
            </a:r>
            <a:r>
              <a:rPr lang="en-US" sz="1200" b="0" i="0" u="none" strike="noStrike" kern="1200" cap="none">
                <a:solidFill>
                  <a:schemeClr val="tx1"/>
                </a:solidFill>
                <a:effectLst/>
                <a:latin typeface="Arial"/>
                <a:ea typeface="Arial"/>
                <a:cs typeface="Arial"/>
                <a:sym typeface="Arial"/>
              </a:rPr>
              <a:t> in the organization, management and strategies is disruptive. It leads to </a:t>
            </a:r>
            <a:r>
              <a:rPr lang="en-US" sz="1200" b="1" i="0" u="none" strike="noStrike" kern="1200" cap="none">
                <a:solidFill>
                  <a:schemeClr val="tx1"/>
                </a:solidFill>
                <a:effectLst/>
                <a:latin typeface="Arial"/>
                <a:ea typeface="Arial"/>
                <a:cs typeface="Arial"/>
                <a:sym typeface="Arial"/>
              </a:rPr>
              <a:t>resistance to change</a:t>
            </a:r>
            <a:r>
              <a:rPr lang="en-US" sz="1200" b="0" i="0" u="none" strike="noStrike" kern="1200" cap="none">
                <a:solidFill>
                  <a:schemeClr val="tx1"/>
                </a:solidFill>
                <a:effectLst/>
                <a:latin typeface="Arial"/>
                <a:ea typeface="Arial"/>
                <a:cs typeface="Arial"/>
                <a:sym typeface="Arial"/>
              </a:rPr>
              <a:t> from staff and in the transformation of processes. Resistance may also origin from </a:t>
            </a:r>
            <a:r>
              <a:rPr lang="en-US" sz="1200" b="1" i="0" u="none" strike="noStrike" kern="1200" cap="none">
                <a:solidFill>
                  <a:schemeClr val="tx1"/>
                </a:solidFill>
                <a:effectLst/>
                <a:latin typeface="Arial"/>
                <a:ea typeface="Arial"/>
                <a:cs typeface="Arial"/>
                <a:sym typeface="Arial"/>
              </a:rPr>
              <a:t>skills and knowledge gaps</a:t>
            </a:r>
            <a:r>
              <a:rPr lang="en-US" sz="1200" b="0" i="0" u="none" strike="noStrike" kern="1200" cap="none">
                <a:solidFill>
                  <a:schemeClr val="tx1"/>
                </a:solidFill>
                <a:effectLst/>
                <a:latin typeface="Arial"/>
                <a:ea typeface="Arial"/>
                <a:cs typeface="Arial"/>
                <a:sym typeface="Arial"/>
              </a:rPr>
              <a:t> across the wide range of disciplines to be considered and the time available for staff to upskill. Motivating staff to take the time to train requires a clear </a:t>
            </a:r>
            <a:r>
              <a:rPr lang="en-US" sz="1200" b="1" i="0" u="none" strike="noStrike" kern="1200" cap="none">
                <a:solidFill>
                  <a:schemeClr val="tx1"/>
                </a:solidFill>
                <a:effectLst/>
                <a:latin typeface="Arial"/>
                <a:ea typeface="Arial"/>
                <a:cs typeface="Arial"/>
                <a:sym typeface="Arial"/>
              </a:rPr>
              <a:t>demonstration of tangible benefits</a:t>
            </a:r>
            <a:r>
              <a:rPr lang="en-US" sz="1200" b="0" i="0" u="none" strike="noStrike" kern="1200" cap="none">
                <a:solidFill>
                  <a:schemeClr val="tx1"/>
                </a:solidFill>
                <a:effectLst/>
                <a:latin typeface="Arial"/>
                <a:ea typeface="Arial"/>
                <a:cs typeface="Arial"/>
                <a:sym typeface="Arial"/>
              </a:rPr>
              <a:t> on both </a:t>
            </a:r>
            <a:r>
              <a:rPr lang="en-US" sz="1200" b="0" i="0" u="none" strike="noStrike" kern="1200" cap="none" err="1">
                <a:solidFill>
                  <a:schemeClr val="tx1"/>
                </a:solidFill>
                <a:effectLst/>
                <a:latin typeface="Arial"/>
                <a:ea typeface="Arial"/>
                <a:cs typeface="Arial"/>
                <a:sym typeface="Arial"/>
              </a:rPr>
              <a:t>organisational</a:t>
            </a:r>
            <a:r>
              <a:rPr lang="en-US" sz="1200" b="0" i="0" u="none" strike="noStrike" kern="1200" cap="none">
                <a:solidFill>
                  <a:schemeClr val="tx1"/>
                </a:solidFill>
                <a:effectLst/>
                <a:latin typeface="Arial"/>
                <a:ea typeface="Arial"/>
                <a:cs typeface="Arial"/>
                <a:sym typeface="Arial"/>
              </a:rPr>
              <a:t> and personal levels.</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IE" sz="1200" b="0" i="0" u="none" strike="noStrike" kern="1200" cap="none">
                <a:solidFill>
                  <a:schemeClr val="tx1"/>
                </a:solidFill>
                <a:effectLst/>
                <a:latin typeface="Arial"/>
                <a:ea typeface="Arial"/>
                <a:cs typeface="Arial"/>
                <a:sym typeface="Arial"/>
              </a:rPr>
              <a:t>So, our approach to address those challenges focuses on creating a </a:t>
            </a:r>
            <a:r>
              <a:rPr lang="en-IE" sz="1200" b="1" i="0" u="none" strike="noStrike" kern="1200" cap="none">
                <a:solidFill>
                  <a:schemeClr val="tx1"/>
                </a:solidFill>
                <a:effectLst/>
                <a:latin typeface="Arial"/>
                <a:ea typeface="Arial"/>
                <a:cs typeface="Arial"/>
                <a:sym typeface="Arial"/>
              </a:rPr>
              <a:t>scalable and adaptive</a:t>
            </a:r>
            <a:r>
              <a:rPr lang="en-IE" sz="1200" b="0" i="0" u="none" strike="noStrike" kern="1200" cap="none">
                <a:solidFill>
                  <a:schemeClr val="tx1"/>
                </a:solidFill>
                <a:effectLst/>
                <a:latin typeface="Arial"/>
                <a:ea typeface="Arial"/>
                <a:cs typeface="Arial"/>
                <a:sym typeface="Arial"/>
              </a:rPr>
              <a:t> </a:t>
            </a:r>
            <a:r>
              <a:rPr lang="en-IE" sz="1200" b="1" i="0" u="none" strike="noStrike" kern="1200" cap="none">
                <a:solidFill>
                  <a:schemeClr val="tx1"/>
                </a:solidFill>
                <a:effectLst/>
                <a:latin typeface="Arial"/>
                <a:ea typeface="Arial"/>
                <a:cs typeface="Arial"/>
                <a:sym typeface="Arial"/>
              </a:rPr>
              <a:t>Digital Living Lab</a:t>
            </a:r>
            <a:r>
              <a:rPr lang="en-IE" sz="1200" b="0" i="0" u="none" strike="noStrike" kern="1200" cap="none">
                <a:solidFill>
                  <a:schemeClr val="tx1"/>
                </a:solidFill>
                <a:effectLst/>
                <a:latin typeface="Arial"/>
                <a:ea typeface="Arial"/>
                <a:cs typeface="Arial"/>
                <a:sym typeface="Arial"/>
              </a:rPr>
              <a:t> environment that can </a:t>
            </a:r>
            <a:r>
              <a:rPr lang="en-IE" sz="1200" b="1" i="0" u="none" strike="noStrike" kern="1200" cap="none">
                <a:solidFill>
                  <a:schemeClr val="tx1"/>
                </a:solidFill>
                <a:effectLst/>
                <a:latin typeface="Arial"/>
                <a:ea typeface="Arial"/>
                <a:cs typeface="Arial"/>
                <a:sym typeface="Arial"/>
              </a:rPr>
              <a:t>digitally connect people, processes and data </a:t>
            </a:r>
            <a:r>
              <a:rPr lang="en-IE" sz="1200" b="0" i="0" u="none" strike="noStrike" kern="1200" cap="none">
                <a:solidFill>
                  <a:schemeClr val="tx1"/>
                </a:solidFill>
                <a:effectLst/>
                <a:latin typeface="Arial"/>
                <a:ea typeface="Arial"/>
                <a:cs typeface="Arial"/>
                <a:sym typeface="Arial"/>
              </a:rPr>
              <a:t>making use of </a:t>
            </a:r>
            <a:r>
              <a:rPr lang="en-IE" sz="1200" b="1" i="0" u="none" strike="noStrike" kern="1200" cap="none">
                <a:solidFill>
                  <a:schemeClr val="tx1"/>
                </a:solidFill>
                <a:effectLst/>
                <a:latin typeface="Arial"/>
                <a:ea typeface="Arial"/>
                <a:cs typeface="Arial"/>
                <a:sym typeface="Arial"/>
              </a:rPr>
              <a:t>real asset information </a:t>
            </a:r>
            <a:r>
              <a:rPr lang="en-IE" sz="1200" b="0" i="0" u="none" strike="noStrike" kern="1200" cap="none">
                <a:solidFill>
                  <a:schemeClr val="tx1"/>
                </a:solidFill>
                <a:effectLst/>
                <a:latin typeface="Arial"/>
                <a:ea typeface="Arial"/>
                <a:cs typeface="Arial"/>
                <a:sym typeface="Arial"/>
              </a:rPr>
              <a:t>for the </a:t>
            </a:r>
            <a:r>
              <a:rPr lang="en-IE" sz="1200" b="1" i="0" u="none" strike="noStrike" kern="1200" cap="none">
                <a:solidFill>
                  <a:schemeClr val="tx1"/>
                </a:solidFill>
                <a:effectLst/>
                <a:latin typeface="Arial"/>
                <a:ea typeface="Arial"/>
                <a:cs typeface="Arial"/>
                <a:sym typeface="Arial"/>
              </a:rPr>
              <a:t>benefit all stakeholders</a:t>
            </a:r>
            <a:r>
              <a:rPr lang="en-IE" sz="1200" b="0" i="0" u="none" strike="noStrike" kern="1200" cap="none">
                <a:solidFill>
                  <a:schemeClr val="tx1"/>
                </a:solidFill>
                <a:effectLst/>
                <a:latin typeface="Arial"/>
                <a:ea typeface="Arial"/>
                <a:cs typeface="Arial"/>
                <a:sym typeface="Arial"/>
              </a:rPr>
              <a:t>. The living lab then becomes an </a:t>
            </a:r>
            <a:r>
              <a:rPr lang="en-IE" sz="1200" b="1" i="0" u="none" strike="noStrike" kern="1200" cap="none">
                <a:solidFill>
                  <a:schemeClr val="tx1"/>
                </a:solidFill>
                <a:effectLst/>
                <a:latin typeface="Arial"/>
                <a:ea typeface="Arial"/>
                <a:cs typeface="Arial"/>
                <a:sym typeface="Arial"/>
              </a:rPr>
              <a:t>engagement platform </a:t>
            </a:r>
            <a:r>
              <a:rPr lang="en-IE" sz="1200" b="0" i="0" u="none" strike="noStrike" kern="1200" cap="none">
                <a:solidFill>
                  <a:schemeClr val="tx1"/>
                </a:solidFill>
                <a:effectLst/>
                <a:latin typeface="Arial"/>
                <a:ea typeface="Arial"/>
                <a:cs typeface="Arial"/>
                <a:sym typeface="Arial"/>
              </a:rPr>
              <a:t>to accelerate knowledge and all our activities in research, education, operation and the transformation of strategies and policies.</a:t>
            </a:r>
            <a:br>
              <a:rPr lang="en-IE" sz="1200" b="0" i="0" u="none" strike="noStrike" kern="1200" cap="none">
                <a:solidFill>
                  <a:schemeClr val="tx1"/>
                </a:solidFill>
                <a:effectLst/>
                <a:latin typeface="Arial"/>
                <a:ea typeface="Arial"/>
                <a:cs typeface="Arial"/>
                <a:sym typeface="Arial"/>
              </a:rPr>
            </a:br>
            <a:r>
              <a:rPr lang="en-IE" sz="1200" b="0" i="0" u="none" strike="noStrike" kern="1200" cap="none">
                <a:solidFill>
                  <a:schemeClr val="tx1"/>
                </a:solidFill>
                <a:effectLst/>
                <a:latin typeface="Arial"/>
                <a:ea typeface="Arial"/>
                <a:cs typeface="Arial"/>
                <a:sym typeface="Arial"/>
              </a:rPr>
              <a:t>We begin with </a:t>
            </a:r>
            <a:r>
              <a:rPr lang="en-IE" sz="1200" b="1" i="0" u="none" strike="noStrike" kern="1200" cap="none">
                <a:solidFill>
                  <a:schemeClr val="tx1"/>
                </a:solidFill>
                <a:effectLst/>
                <a:latin typeface="Arial"/>
                <a:ea typeface="Arial"/>
                <a:cs typeface="Arial"/>
                <a:sym typeface="Arial"/>
              </a:rPr>
              <a:t>institutional strategy alignment</a:t>
            </a:r>
            <a:r>
              <a:rPr lang="en-IE" sz="1200" b="0" i="0" u="none" strike="noStrike" kern="1200" cap="none">
                <a:solidFill>
                  <a:schemeClr val="tx1"/>
                </a:solidFill>
                <a:effectLst/>
                <a:latin typeface="Arial"/>
                <a:ea typeface="Arial"/>
                <a:cs typeface="Arial"/>
                <a:sym typeface="Arial"/>
              </a:rPr>
              <a:t> to ensure proposed projects align with TU Dublin’s wider goals;</a:t>
            </a:r>
            <a:br>
              <a:rPr lang="en-IE" sz="1200" b="0" i="0" u="none" strike="noStrike" kern="1200" cap="none">
                <a:solidFill>
                  <a:schemeClr val="tx1"/>
                </a:solidFill>
                <a:effectLst/>
                <a:latin typeface="Arial"/>
                <a:ea typeface="Arial"/>
                <a:cs typeface="Arial"/>
                <a:sym typeface="Arial"/>
              </a:rPr>
            </a:br>
            <a:r>
              <a:rPr lang="en-IE" sz="1200" b="1" i="0" u="none" strike="noStrike" kern="1200" cap="none">
                <a:solidFill>
                  <a:schemeClr val="tx1"/>
                </a:solidFill>
                <a:effectLst/>
                <a:latin typeface="Arial"/>
                <a:ea typeface="Arial"/>
                <a:cs typeface="Arial"/>
                <a:sym typeface="Arial"/>
              </a:rPr>
              <a:t>Communication</a:t>
            </a:r>
            <a:r>
              <a:rPr lang="en-IE" sz="1200" b="0" i="0" u="none" strike="noStrike" kern="1200" cap="none">
                <a:solidFill>
                  <a:schemeClr val="tx1"/>
                </a:solidFill>
                <a:effectLst/>
                <a:latin typeface="Arial"/>
                <a:ea typeface="Arial"/>
                <a:cs typeface="Arial"/>
                <a:sym typeface="Arial"/>
              </a:rPr>
              <a:t> is achieved through dashboards and report generation tailored to the user interests, roles and responsibilities;</a:t>
            </a:r>
            <a:br>
              <a:rPr lang="en-IE" sz="1200" b="0" i="0" u="none" strike="noStrike" kern="1200" cap="none">
                <a:solidFill>
                  <a:schemeClr val="tx1"/>
                </a:solidFill>
                <a:effectLst/>
                <a:latin typeface="Arial"/>
                <a:ea typeface="Arial"/>
                <a:cs typeface="Arial"/>
                <a:sym typeface="Arial"/>
              </a:rPr>
            </a:br>
            <a:r>
              <a:rPr lang="en-IE" sz="1200" b="0" i="0" u="none" strike="noStrike" kern="1200" cap="none">
                <a:solidFill>
                  <a:schemeClr val="tx1"/>
                </a:solidFill>
                <a:effectLst/>
                <a:latin typeface="Arial"/>
                <a:ea typeface="Arial"/>
                <a:cs typeface="Arial"/>
                <a:sym typeface="Arial"/>
              </a:rPr>
              <a:t>Through the online platform, the </a:t>
            </a:r>
            <a:r>
              <a:rPr lang="en-IE" sz="1200" b="1" i="0" u="none" strike="noStrike" kern="1200" cap="none">
                <a:solidFill>
                  <a:schemeClr val="tx1"/>
                </a:solidFill>
                <a:effectLst/>
                <a:latin typeface="Arial"/>
                <a:ea typeface="Arial"/>
                <a:cs typeface="Arial"/>
                <a:sym typeface="Arial"/>
              </a:rPr>
              <a:t>Dissemination </a:t>
            </a:r>
            <a:r>
              <a:rPr lang="en-IE" sz="1200" b="0" i="0" u="none" strike="noStrike" kern="1200" cap="none">
                <a:solidFill>
                  <a:schemeClr val="tx1"/>
                </a:solidFill>
                <a:effectLst/>
                <a:latin typeface="Arial"/>
                <a:ea typeface="Arial"/>
                <a:cs typeface="Arial"/>
                <a:sym typeface="Arial"/>
              </a:rPr>
              <a:t>of events, training opportunities, and publications keeps stakeholders engaged.</a:t>
            </a:r>
            <a:br>
              <a:rPr lang="en-IE" sz="1200" b="0" i="0" u="none" strike="noStrike" kern="1200" cap="none">
                <a:solidFill>
                  <a:schemeClr val="tx1"/>
                </a:solidFill>
                <a:effectLst/>
                <a:latin typeface="Arial"/>
                <a:ea typeface="Arial"/>
                <a:cs typeface="Arial"/>
                <a:sym typeface="Arial"/>
              </a:rPr>
            </a:br>
            <a:r>
              <a:rPr lang="en-IE" sz="1200" b="1" i="0" u="none" strike="noStrike" kern="1200" cap="none">
                <a:solidFill>
                  <a:schemeClr val="tx1"/>
                </a:solidFill>
                <a:effectLst/>
                <a:latin typeface="Arial"/>
                <a:ea typeface="Arial"/>
                <a:cs typeface="Arial"/>
                <a:sym typeface="Arial"/>
              </a:rPr>
              <a:t>Tailored training programmes</a:t>
            </a:r>
            <a:r>
              <a:rPr lang="en-IE" sz="1200" b="0" i="0" u="none" strike="noStrike" kern="1200" cap="none">
                <a:solidFill>
                  <a:schemeClr val="tx1"/>
                </a:solidFill>
                <a:effectLst/>
                <a:latin typeface="Arial"/>
                <a:ea typeface="Arial"/>
                <a:cs typeface="Arial"/>
                <a:sym typeface="Arial"/>
              </a:rPr>
              <a:t> are co-developed with schools and industries to fill skill gaps through hands-on learning.</a:t>
            </a:r>
            <a:br>
              <a:rPr lang="en-IE" sz="1200" b="0" i="0" u="none" strike="noStrike" kern="1200" cap="none">
                <a:solidFill>
                  <a:schemeClr val="tx1"/>
                </a:solidFill>
                <a:effectLst/>
                <a:latin typeface="Arial"/>
                <a:ea typeface="Arial"/>
                <a:cs typeface="Arial"/>
                <a:sym typeface="Arial"/>
              </a:rPr>
            </a:br>
            <a:r>
              <a:rPr lang="en-IE" sz="1200" b="1" i="0" u="none" strike="noStrike" kern="1200" cap="none">
                <a:solidFill>
                  <a:schemeClr val="tx1"/>
                </a:solidFill>
                <a:effectLst/>
                <a:latin typeface="Arial"/>
                <a:ea typeface="Arial"/>
                <a:cs typeface="Arial"/>
                <a:sym typeface="Arial"/>
              </a:rPr>
              <a:t>Knowledge transfer</a:t>
            </a:r>
            <a:r>
              <a:rPr lang="en-IE" sz="1200" b="0" i="0" u="none" strike="noStrike" kern="1200" cap="none">
                <a:solidFill>
                  <a:schemeClr val="tx1"/>
                </a:solidFill>
                <a:effectLst/>
                <a:latin typeface="Arial"/>
                <a:ea typeface="Arial"/>
                <a:cs typeface="Arial"/>
                <a:sym typeface="Arial"/>
              </a:rPr>
              <a:t> is facilitated providing access of information (</a:t>
            </a:r>
            <a:r>
              <a:rPr lang="en-IE" sz="1200" b="0" i="0" u="none" strike="noStrike" kern="1200" cap="none" err="1">
                <a:solidFill>
                  <a:schemeClr val="tx1"/>
                </a:solidFill>
                <a:effectLst/>
                <a:latin typeface="Arial"/>
                <a:ea typeface="Arial"/>
                <a:cs typeface="Arial"/>
                <a:sym typeface="Arial"/>
              </a:rPr>
              <a:t>i</a:t>
            </a:r>
            <a:r>
              <a:rPr lang="en-IE" sz="1200" b="0" i="0" u="none" strike="noStrike" kern="1200" cap="none">
                <a:solidFill>
                  <a:schemeClr val="tx1"/>
                </a:solidFill>
                <a:effectLst/>
                <a:latin typeface="Arial"/>
                <a:ea typeface="Arial"/>
                <a:cs typeface="Arial"/>
                <a:sym typeface="Arial"/>
              </a:rPr>
              <a:t>) to educators for educational purposes, (ii) to researchers and staff for proposals and project development.</a:t>
            </a:r>
            <a:br>
              <a:rPr lang="en-IE" sz="1200" b="0" i="0" u="none" strike="noStrike" kern="1200" cap="none">
                <a:solidFill>
                  <a:schemeClr val="tx1"/>
                </a:solidFill>
                <a:effectLst/>
                <a:latin typeface="Arial"/>
                <a:ea typeface="Arial"/>
                <a:cs typeface="Arial"/>
                <a:sym typeface="Arial"/>
              </a:rPr>
            </a:br>
            <a:r>
              <a:rPr lang="en-IE" sz="1200" b="0" i="0" u="none" strike="noStrike" kern="1200" cap="none">
                <a:solidFill>
                  <a:schemeClr val="tx1"/>
                </a:solidFill>
                <a:effectLst/>
                <a:latin typeface="Arial"/>
                <a:ea typeface="Arial"/>
                <a:cs typeface="Arial"/>
                <a:sym typeface="Arial"/>
              </a:rPr>
              <a:t>And finally, thanks to the FMS being a central asset, this foster </a:t>
            </a:r>
            <a:r>
              <a:rPr lang="en-IE" sz="1200" b="1" i="0" u="none" strike="noStrike" kern="1200" cap="none">
                <a:solidFill>
                  <a:schemeClr val="tx1"/>
                </a:solidFill>
                <a:effectLst/>
                <a:latin typeface="Arial"/>
                <a:ea typeface="Arial"/>
                <a:cs typeface="Arial"/>
                <a:sym typeface="Arial"/>
              </a:rPr>
              <a:t>Daily collaboration</a:t>
            </a:r>
            <a:r>
              <a:rPr lang="en-IE" sz="1200" b="0" i="0" u="none" strike="noStrike" kern="1200" cap="none">
                <a:solidFill>
                  <a:schemeClr val="tx1"/>
                </a:solidFill>
                <a:effectLst/>
                <a:latin typeface="Arial"/>
                <a:ea typeface="Arial"/>
                <a:cs typeface="Arial"/>
                <a:sym typeface="Arial"/>
              </a:rPr>
              <a:t> across functions such as Estates, Technology Services, and academic units and therefore prevent siloed work.</a:t>
            </a:r>
            <a:br>
              <a:rPr lang="en-IE" sz="1200" b="0" i="0" u="none" strike="noStrike" kern="1200" cap="none">
                <a:solidFill>
                  <a:schemeClr val="tx1"/>
                </a:solidFill>
                <a:effectLst/>
                <a:latin typeface="Arial"/>
                <a:ea typeface="Arial"/>
                <a:cs typeface="Arial"/>
                <a:sym typeface="Arial"/>
              </a:rPr>
            </a:br>
            <a:r>
              <a:rPr lang="en-IE" sz="1200" b="1" i="0" u="none" strike="noStrike" kern="1200" cap="none">
                <a:solidFill>
                  <a:schemeClr val="tx1"/>
                </a:solidFill>
                <a:effectLst/>
                <a:latin typeface="Arial"/>
                <a:ea typeface="Arial"/>
                <a:cs typeface="Arial"/>
                <a:sym typeface="Arial"/>
              </a:rPr>
              <a:t>Together, these steps make digital transformation inclusive, accepted and impactful</a:t>
            </a:r>
            <a:r>
              <a:rPr lang="en-IE" sz="1200" b="0" i="0" u="none" strike="noStrike" kern="1200" cap="none">
                <a:solidFill>
                  <a:schemeClr val="tx1"/>
                </a:solidFill>
                <a:effectLst/>
                <a:latin typeface="Arial"/>
                <a:ea typeface="Arial"/>
                <a:cs typeface="Arial"/>
                <a:sym typeface="Arial"/>
              </a:rPr>
              <a:t>.</a:t>
            </a:r>
          </a:p>
        </p:txBody>
      </p:sp>
      <p:sp>
        <p:nvSpPr>
          <p:cNvPr id="4" name="Slide Number Placeholder 3"/>
          <p:cNvSpPr>
            <a:spLocks noGrp="1"/>
          </p:cNvSpPr>
          <p:nvPr>
            <p:ph type="sldNum" sz="quarter" idx="10"/>
          </p:nvPr>
        </p:nvSpPr>
        <p:spPr/>
        <p:txBody>
          <a:bodyPr/>
          <a:lstStyle/>
          <a:p>
            <a:fld id="{B68D2766-C49B-4C1A-9FEE-6F146754B02B}" type="slidenum">
              <a:rPr lang="en-US" smtClean="0"/>
              <a:t>13</a:t>
            </a:fld>
            <a:endParaRPr lang="en-US"/>
          </a:p>
        </p:txBody>
      </p:sp>
    </p:spTree>
    <p:extLst>
      <p:ext uri="{BB962C8B-B14F-4D97-AF65-F5344CB8AC3E}">
        <p14:creationId xmlns:p14="http://schemas.microsoft.com/office/powerpoint/2010/main" val="4176862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6887A-28ED-080A-B29D-FFF2BEBE73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123401-F70F-6BDC-897F-4F5B07A634A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E4B0B01-2740-5014-2552-7523572BB1C6}"/>
              </a:ext>
            </a:extLst>
          </p:cNvPr>
          <p:cNvSpPr>
            <a:spLocks noGrp="1"/>
          </p:cNvSpPr>
          <p:nvPr>
            <p:ph type="body" idx="1"/>
          </p:nvPr>
        </p:nvSpPr>
        <p:spPr/>
        <p:txBody>
          <a:bodyPr/>
          <a:lstStyle/>
          <a:p>
            <a:pPr marL="158750" indent="0">
              <a:buNone/>
            </a:pPr>
            <a:r>
              <a:rPr lang="en-GB"/>
              <a:t>There are many benefits to be extracted from digitalisation. After about 2 years in the project, we are already identified some positive impacts on the enhancement of our building knowledge across functions and the standardisation of information. We now have an efficient way to monitor &amp; report building performances on energy, the associated CO2 emission and cost, but also on space usage and the comfort and health &amp; safety of building occupants. The students and staff that took our enhanced taught programme on building digitalisation are now understanding the wholistic approach to meet Environmental Social and Governance objectives. We developed partnerships and R&amp;I opportunities.</a:t>
            </a:r>
          </a:p>
          <a:p>
            <a:pPr marL="158750" indent="0">
              <a:buNone/>
            </a:pPr>
            <a:r>
              <a:rPr lang="en-GB"/>
              <a:t>Some of the impacts we expect is our capability to optimise building operation and space utilisation – which is key to our initiative. We expect enhancing regulatory compliance and facilitate certification. We shall be able to validate project commissioning and energy performance contracts. We’ll be able to systematically generate customised reports to our governing bodies and to various recognition frameworks, and we foresee the utilisation of the platform to de-risk investments.</a:t>
            </a:r>
          </a:p>
          <a:p>
            <a:pPr marL="158750" indent="0">
              <a:buNone/>
            </a:pPr>
            <a:endParaRPr lang="en-GB"/>
          </a:p>
          <a:p>
            <a:pPr marL="158750" indent="0">
              <a:buNone/>
            </a:pPr>
            <a:r>
              <a:rPr lang="en-GB"/>
              <a:t>But there is nothing better than a demonstration so, Laurent please can you show where we stand with our FMS.</a:t>
            </a:r>
          </a:p>
          <a:p>
            <a:pPr marL="158750" indent="0">
              <a:buNone/>
            </a:pPr>
            <a:endParaRPr lang="en-IE"/>
          </a:p>
          <a:p>
            <a:pPr marL="158750" indent="0">
              <a:buNone/>
            </a:pPr>
            <a:endParaRPr lang="en-IE"/>
          </a:p>
          <a:p>
            <a:pPr marL="158750" indent="0">
              <a:buNone/>
            </a:pPr>
            <a:r>
              <a:rPr lang="en-IE"/>
              <a:t>----</a:t>
            </a:r>
          </a:p>
          <a:p>
            <a:pPr marL="158750" indent="0">
              <a:buNone/>
            </a:pPr>
            <a:r>
              <a:rPr lang="en-IE"/>
              <a:t>Points discarded:</a:t>
            </a:r>
          </a:p>
          <a:p>
            <a:pPr marL="158750" indent="0">
              <a:buNone/>
            </a:pPr>
            <a:r>
              <a:rPr lang="en-IE"/>
              <a:t>Operation - Streamline and plan interventions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a:t>Operation &amp; Education - Optimisation of TS: room booking syst., centralised timetabling, academic plannings</a:t>
            </a:r>
            <a:endParaRPr lang="en-IE"/>
          </a:p>
          <a:p>
            <a:pPr marL="158750" indent="0">
              <a:buNone/>
            </a:pPr>
            <a:r>
              <a:rPr lang="en-GB"/>
              <a:t>Education &amp; Operation - Teach on In-Situ measurements for BPM Calibration &amp; Compliance check.</a:t>
            </a:r>
          </a:p>
          <a:p>
            <a:pPr marL="158750" indent="0">
              <a:buNone/>
            </a:pPr>
            <a:r>
              <a:rPr lang="en-GB"/>
              <a:t>Education - Digital &amp; Physical Living Lab: Spaces for education, research and operation to share knowledge, skills, attributes and to develop, test and apply these with real case-studies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E"/>
              <a:t>Contractual - Consolidate Maintenance &amp; Repairs; </a:t>
            </a:r>
            <a:r>
              <a:rPr lang="en-IE" sz="1100"/>
              <a:t>Monitoring triggers Maintenance &amp; Repairs</a:t>
            </a:r>
            <a:endParaRPr lang="en-GB"/>
          </a:p>
          <a:p>
            <a:pPr marL="158750" indent="0">
              <a:buNone/>
            </a:pPr>
            <a:r>
              <a:rPr lang="en-GB"/>
              <a:t>Operation &amp; Contractual - Develop strategies to rent space</a:t>
            </a:r>
            <a:endParaRPr lang="en-IE"/>
          </a:p>
          <a:p>
            <a:pPr marL="158750" indent="0">
              <a:buNone/>
            </a:pPr>
            <a:endParaRPr lang="en-IE"/>
          </a:p>
          <a:p>
            <a:pPr marL="158750" indent="0">
              <a:buNone/>
            </a:pPr>
            <a:r>
              <a:rPr lang="en-IE"/>
              <a:t>---</a:t>
            </a:r>
          </a:p>
          <a:p>
            <a:pPr marL="158750" indent="0">
              <a:buNone/>
            </a:pPr>
            <a:r>
              <a:rPr lang="en-IE"/>
              <a:t>Avoided details:</a:t>
            </a:r>
          </a:p>
          <a:p>
            <a:pPr marL="158750" indent="0">
              <a:buNone/>
            </a:pPr>
            <a:r>
              <a:rPr lang="en-IE"/>
              <a:t>Governing bodies: DFHERIS, HEA, SEAI, Gov. Body, UET, USC,</a:t>
            </a:r>
          </a:p>
          <a:p>
            <a:pPr marL="158750" indent="0">
              <a:buNone/>
            </a:pPr>
            <a:r>
              <a:rPr lang="en-IE"/>
              <a:t>Recognition frameworks: STARS, CAR, UI Green Metric, </a:t>
            </a:r>
            <a:r>
              <a:rPr lang="en-IE" err="1"/>
              <a:t>MyGreenCampus</a:t>
            </a:r>
            <a:r>
              <a:rPr lang="en-IE"/>
              <a:t>, Green Flag, THE IR, QS, etc.</a:t>
            </a:r>
          </a:p>
          <a:p>
            <a:pPr marL="158750" indent="0">
              <a:buNone/>
            </a:pPr>
            <a:r>
              <a:rPr lang="en-IE"/>
              <a:t>Strategies: </a:t>
            </a:r>
            <a:r>
              <a:rPr lang="en-IE" err="1"/>
              <a:t>e.g</a:t>
            </a:r>
            <a:r>
              <a:rPr lang="en-IE"/>
              <a:t> hot desk syst., decarbonisation, R&amp;I, education, partnerships</a:t>
            </a:r>
          </a:p>
          <a:p>
            <a:pPr marL="158750" indent="0">
              <a:buNone/>
            </a:pPr>
            <a:r>
              <a:rPr lang="en-IE"/>
              <a:t>Policies: e.g. space management, energy management, procurement</a:t>
            </a:r>
          </a:p>
          <a:p>
            <a:pPr marL="158750" indent="0">
              <a:buNone/>
            </a:pPr>
            <a:endParaRPr lang="en-IE"/>
          </a:p>
        </p:txBody>
      </p:sp>
    </p:spTree>
    <p:extLst>
      <p:ext uri="{BB962C8B-B14F-4D97-AF65-F5344CB8AC3E}">
        <p14:creationId xmlns:p14="http://schemas.microsoft.com/office/powerpoint/2010/main" val="2187281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reserve="1">
  <p:cSld name="2_Title and body">
    <p:spTree>
      <p:nvGrpSpPr>
        <p:cNvPr id="1" name="Shape 21"/>
        <p:cNvGrpSpPr/>
        <p:nvPr/>
      </p:nvGrpSpPr>
      <p:grpSpPr>
        <a:xfrm>
          <a:off x="0" y="0"/>
          <a:ext cx="0" cy="0"/>
          <a:chOff x="0" y="0"/>
          <a:chExt cx="0" cy="0"/>
        </a:xfrm>
      </p:grpSpPr>
      <p:sp>
        <p:nvSpPr>
          <p:cNvPr id="27" name="Google Shape;27;p4"/>
          <p:cNvSpPr txBox="1">
            <a:spLocks noGrp="1"/>
          </p:cNvSpPr>
          <p:nvPr>
            <p:ph type="title"/>
          </p:nvPr>
        </p:nvSpPr>
        <p:spPr>
          <a:xfrm>
            <a:off x="720000" y="190730"/>
            <a:ext cx="77040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200">
                <a:latin typeface="+mj-lt"/>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r>
              <a:rPr lang="en-US"/>
              <a:t>Click to edit Master title style</a:t>
            </a:r>
            <a:endParaRPr/>
          </a:p>
        </p:txBody>
      </p:sp>
      <p:sp>
        <p:nvSpPr>
          <p:cNvPr id="2" name="Rectangle 1">
            <a:extLst>
              <a:ext uri="{FF2B5EF4-FFF2-40B4-BE49-F238E27FC236}">
                <a16:creationId xmlns:a16="http://schemas.microsoft.com/office/drawing/2014/main" id="{412AE076-FE05-302A-1771-D13D3A13F20A}"/>
              </a:ext>
            </a:extLst>
          </p:cNvPr>
          <p:cNvSpPr/>
          <p:nvPr userDrawn="1"/>
        </p:nvSpPr>
        <p:spPr>
          <a:xfrm>
            <a:off x="-61472" y="860612"/>
            <a:ext cx="9282312" cy="376878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Google Shape;28;p4"/>
          <p:cNvSpPr txBox="1">
            <a:spLocks noGrp="1"/>
          </p:cNvSpPr>
          <p:nvPr>
            <p:ph type="body" idx="1"/>
          </p:nvPr>
        </p:nvSpPr>
        <p:spPr>
          <a:xfrm>
            <a:off x="445273" y="1054976"/>
            <a:ext cx="8277308" cy="3364624"/>
          </a:xfrm>
          <a:prstGeom prst="rect">
            <a:avLst/>
          </a:prstGeom>
        </p:spPr>
        <p:txBody>
          <a:bodyPr spcFirstLastPara="1" wrap="square" lIns="91425" tIns="91425" rIns="91425" bIns="91425" anchor="t" anchorCtr="0">
            <a:noAutofit/>
          </a:bodyPr>
          <a:lstStyle>
            <a:lvl1pPr marL="139700" lvl="0" indent="0" rtl="0">
              <a:lnSpc>
                <a:spcPct val="100000"/>
              </a:lnSpc>
              <a:spcBef>
                <a:spcPts val="0"/>
              </a:spcBef>
              <a:spcAft>
                <a:spcPts val="0"/>
              </a:spcAft>
              <a:buSzPts val="1400"/>
              <a:buNone/>
              <a:defRPr sz="1800">
                <a:solidFill>
                  <a:schemeClr val="tx1"/>
                </a:solidFill>
                <a:latin typeface="+mn-lt"/>
              </a:defRPr>
            </a:lvl1pPr>
            <a:lvl2pPr marL="914400" lvl="1" indent="-304800" rtl="0">
              <a:lnSpc>
                <a:spcPct val="100000"/>
              </a:lnSpc>
              <a:spcBef>
                <a:spcPts val="0"/>
              </a:spcBef>
              <a:spcAft>
                <a:spcPts val="0"/>
              </a:spcAft>
              <a:buSzPts val="1200"/>
              <a:buChar char="○"/>
              <a:defRPr/>
            </a:lvl2pPr>
            <a:lvl3pPr marL="1371600" lvl="2" indent="-304800" rtl="0">
              <a:lnSpc>
                <a:spcPct val="100000"/>
              </a:lnSpc>
              <a:spcBef>
                <a:spcPts val="0"/>
              </a:spcBef>
              <a:spcAft>
                <a:spcPts val="0"/>
              </a:spcAft>
              <a:buSzPts val="1200"/>
              <a:buChar char="■"/>
              <a:defRPr/>
            </a:lvl3pPr>
            <a:lvl4pPr marL="1828800" lvl="3" indent="-304800" rtl="0">
              <a:lnSpc>
                <a:spcPct val="100000"/>
              </a:lnSpc>
              <a:spcBef>
                <a:spcPts val="0"/>
              </a:spcBef>
              <a:spcAft>
                <a:spcPts val="0"/>
              </a:spcAft>
              <a:buSzPts val="1200"/>
              <a:buChar char="●"/>
              <a:defRPr/>
            </a:lvl4pPr>
            <a:lvl5pPr marL="2286000" lvl="4" indent="-304800" rtl="0">
              <a:lnSpc>
                <a:spcPct val="100000"/>
              </a:lnSpc>
              <a:spcBef>
                <a:spcPts val="0"/>
              </a:spcBef>
              <a:spcAft>
                <a:spcPts val="0"/>
              </a:spcAft>
              <a:buSzPts val="1200"/>
              <a:buChar char="○"/>
              <a:defRPr/>
            </a:lvl5pPr>
            <a:lvl6pPr marL="2743200" lvl="5" indent="-304800" rtl="0">
              <a:lnSpc>
                <a:spcPct val="100000"/>
              </a:lnSpc>
              <a:spcBef>
                <a:spcPts val="0"/>
              </a:spcBef>
              <a:spcAft>
                <a:spcPts val="0"/>
              </a:spcAft>
              <a:buSzPts val="1200"/>
              <a:buChar char="■"/>
              <a:defRPr/>
            </a:lvl6pPr>
            <a:lvl7pPr marL="3200400" lvl="6" indent="-304800" rtl="0">
              <a:lnSpc>
                <a:spcPct val="100000"/>
              </a:lnSpc>
              <a:spcBef>
                <a:spcPts val="0"/>
              </a:spcBef>
              <a:spcAft>
                <a:spcPts val="0"/>
              </a:spcAft>
              <a:buSzPts val="1200"/>
              <a:buChar char="●"/>
              <a:defRPr/>
            </a:lvl7pPr>
            <a:lvl8pPr marL="3657600" lvl="7" indent="-304800" rtl="0">
              <a:lnSpc>
                <a:spcPct val="100000"/>
              </a:lnSpc>
              <a:spcBef>
                <a:spcPts val="0"/>
              </a:spcBef>
              <a:spcAft>
                <a:spcPts val="0"/>
              </a:spcAft>
              <a:buSzPts val="1200"/>
              <a:buChar char="○"/>
              <a:defRPr/>
            </a:lvl8pPr>
            <a:lvl9pPr marL="4114800" lvl="8" indent="-304800" rtl="0">
              <a:lnSpc>
                <a:spcPct val="100000"/>
              </a:lnSpc>
              <a:spcBef>
                <a:spcPts val="0"/>
              </a:spcBef>
              <a:spcAft>
                <a:spcPts val="0"/>
              </a:spcAft>
              <a:buSzPts val="1200"/>
              <a:buChar char="■"/>
              <a:defRPr/>
            </a:lvl9pPr>
          </a:lstStyle>
          <a:p>
            <a:pPr lvl="0"/>
            <a:r>
              <a:rPr lang="en-US"/>
              <a:t>Click to edit Master text styles</a:t>
            </a:r>
          </a:p>
        </p:txBody>
      </p:sp>
    </p:spTree>
    <p:extLst>
      <p:ext uri="{BB962C8B-B14F-4D97-AF65-F5344CB8AC3E}">
        <p14:creationId xmlns:p14="http://schemas.microsoft.com/office/powerpoint/2010/main" val="237418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reserve="1">
  <p:cSld name="1_Title and body">
    <p:spTree>
      <p:nvGrpSpPr>
        <p:cNvPr id="1" name="Shape 21"/>
        <p:cNvGrpSpPr/>
        <p:nvPr/>
      </p:nvGrpSpPr>
      <p:grpSpPr>
        <a:xfrm>
          <a:off x="0" y="0"/>
          <a:ext cx="0" cy="0"/>
          <a:chOff x="0" y="0"/>
          <a:chExt cx="0" cy="0"/>
        </a:xfrm>
      </p:grpSpPr>
      <p:sp>
        <p:nvSpPr>
          <p:cNvPr id="2" name="Rectangle 1">
            <a:extLst>
              <a:ext uri="{FF2B5EF4-FFF2-40B4-BE49-F238E27FC236}">
                <a16:creationId xmlns:a16="http://schemas.microsoft.com/office/drawing/2014/main" id="{412AE076-FE05-302A-1771-D13D3A13F20A}"/>
              </a:ext>
            </a:extLst>
          </p:cNvPr>
          <p:cNvSpPr/>
          <p:nvPr userDrawn="1"/>
        </p:nvSpPr>
        <p:spPr>
          <a:xfrm>
            <a:off x="0" y="0"/>
            <a:ext cx="9144000" cy="457938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Google Shape;27;p4"/>
          <p:cNvSpPr txBox="1">
            <a:spLocks noGrp="1"/>
          </p:cNvSpPr>
          <p:nvPr>
            <p:ph type="title"/>
          </p:nvPr>
        </p:nvSpPr>
        <p:spPr>
          <a:xfrm>
            <a:off x="720000" y="190730"/>
            <a:ext cx="77040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200">
                <a:solidFill>
                  <a:srgbClr val="037B9A"/>
                </a:solidFill>
                <a:latin typeface="+mj-lt"/>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r>
              <a:rPr lang="en-US"/>
              <a:t>Click to edit Master title style</a:t>
            </a:r>
            <a:endParaRPr/>
          </a:p>
        </p:txBody>
      </p:sp>
      <p:sp>
        <p:nvSpPr>
          <p:cNvPr id="28" name="Google Shape;28;p4"/>
          <p:cNvSpPr txBox="1">
            <a:spLocks noGrp="1"/>
          </p:cNvSpPr>
          <p:nvPr>
            <p:ph type="body" idx="1"/>
          </p:nvPr>
        </p:nvSpPr>
        <p:spPr>
          <a:xfrm>
            <a:off x="445273" y="1054976"/>
            <a:ext cx="8277308" cy="3364624"/>
          </a:xfrm>
          <a:prstGeom prst="rect">
            <a:avLst/>
          </a:prstGeom>
        </p:spPr>
        <p:txBody>
          <a:bodyPr spcFirstLastPara="1" wrap="square" lIns="91425" tIns="91425" rIns="91425" bIns="91425" anchor="t" anchorCtr="0">
            <a:noAutofit/>
          </a:bodyPr>
          <a:lstStyle>
            <a:lvl1pPr marL="139700" lvl="0" indent="0" rtl="0">
              <a:lnSpc>
                <a:spcPct val="100000"/>
              </a:lnSpc>
              <a:spcBef>
                <a:spcPts val="0"/>
              </a:spcBef>
              <a:spcAft>
                <a:spcPts val="0"/>
              </a:spcAft>
              <a:buSzPts val="1400"/>
              <a:buNone/>
              <a:defRPr sz="1800">
                <a:solidFill>
                  <a:schemeClr val="tx1"/>
                </a:solidFill>
                <a:latin typeface="+mn-lt"/>
              </a:defRPr>
            </a:lvl1pPr>
            <a:lvl2pPr marL="914400" lvl="1" indent="-304800" rtl="0">
              <a:lnSpc>
                <a:spcPct val="100000"/>
              </a:lnSpc>
              <a:spcBef>
                <a:spcPts val="0"/>
              </a:spcBef>
              <a:spcAft>
                <a:spcPts val="0"/>
              </a:spcAft>
              <a:buSzPts val="1200"/>
              <a:buChar char="○"/>
              <a:defRPr/>
            </a:lvl2pPr>
            <a:lvl3pPr marL="1371600" lvl="2" indent="-304800" rtl="0">
              <a:lnSpc>
                <a:spcPct val="100000"/>
              </a:lnSpc>
              <a:spcBef>
                <a:spcPts val="0"/>
              </a:spcBef>
              <a:spcAft>
                <a:spcPts val="0"/>
              </a:spcAft>
              <a:buSzPts val="1200"/>
              <a:buChar char="■"/>
              <a:defRPr/>
            </a:lvl3pPr>
            <a:lvl4pPr marL="1828800" lvl="3" indent="-304800" rtl="0">
              <a:lnSpc>
                <a:spcPct val="100000"/>
              </a:lnSpc>
              <a:spcBef>
                <a:spcPts val="0"/>
              </a:spcBef>
              <a:spcAft>
                <a:spcPts val="0"/>
              </a:spcAft>
              <a:buSzPts val="1200"/>
              <a:buChar char="●"/>
              <a:defRPr/>
            </a:lvl4pPr>
            <a:lvl5pPr marL="2286000" lvl="4" indent="-304800" rtl="0">
              <a:lnSpc>
                <a:spcPct val="100000"/>
              </a:lnSpc>
              <a:spcBef>
                <a:spcPts val="0"/>
              </a:spcBef>
              <a:spcAft>
                <a:spcPts val="0"/>
              </a:spcAft>
              <a:buSzPts val="1200"/>
              <a:buChar char="○"/>
              <a:defRPr/>
            </a:lvl5pPr>
            <a:lvl6pPr marL="2743200" lvl="5" indent="-304800" rtl="0">
              <a:lnSpc>
                <a:spcPct val="100000"/>
              </a:lnSpc>
              <a:spcBef>
                <a:spcPts val="0"/>
              </a:spcBef>
              <a:spcAft>
                <a:spcPts val="0"/>
              </a:spcAft>
              <a:buSzPts val="1200"/>
              <a:buChar char="■"/>
              <a:defRPr/>
            </a:lvl6pPr>
            <a:lvl7pPr marL="3200400" lvl="6" indent="-304800" rtl="0">
              <a:lnSpc>
                <a:spcPct val="100000"/>
              </a:lnSpc>
              <a:spcBef>
                <a:spcPts val="0"/>
              </a:spcBef>
              <a:spcAft>
                <a:spcPts val="0"/>
              </a:spcAft>
              <a:buSzPts val="1200"/>
              <a:buChar char="●"/>
              <a:defRPr/>
            </a:lvl7pPr>
            <a:lvl8pPr marL="3657600" lvl="7" indent="-304800" rtl="0">
              <a:lnSpc>
                <a:spcPct val="100000"/>
              </a:lnSpc>
              <a:spcBef>
                <a:spcPts val="0"/>
              </a:spcBef>
              <a:spcAft>
                <a:spcPts val="0"/>
              </a:spcAft>
              <a:buSzPts val="1200"/>
              <a:buChar char="○"/>
              <a:defRPr/>
            </a:lvl8pPr>
            <a:lvl9pPr marL="4114800" lvl="8" indent="-304800" rtl="0">
              <a:lnSpc>
                <a:spcPct val="100000"/>
              </a:lnSpc>
              <a:spcBef>
                <a:spcPts val="0"/>
              </a:spcBef>
              <a:spcAft>
                <a:spcPts val="0"/>
              </a:spcAft>
              <a:buSzPts val="1200"/>
              <a:buChar char="■"/>
              <a:defRPr/>
            </a:lvl9pPr>
          </a:lstStyle>
          <a:p>
            <a:pPr lvl="0"/>
            <a:r>
              <a:rPr lang="en-US"/>
              <a:t>Click to edit Master text styles</a:t>
            </a:r>
          </a:p>
        </p:txBody>
      </p:sp>
    </p:spTree>
    <p:extLst>
      <p:ext uri="{BB962C8B-B14F-4D97-AF65-F5344CB8AC3E}">
        <p14:creationId xmlns:p14="http://schemas.microsoft.com/office/powerpoint/2010/main" val="3454358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reserve="1">
  <p:cSld name="Title and body">
    <p:spTree>
      <p:nvGrpSpPr>
        <p:cNvPr id="1" name="Shape 21"/>
        <p:cNvGrpSpPr/>
        <p:nvPr/>
      </p:nvGrpSpPr>
      <p:grpSpPr>
        <a:xfrm>
          <a:off x="0" y="0"/>
          <a:ext cx="0" cy="0"/>
          <a:chOff x="0" y="0"/>
          <a:chExt cx="0" cy="0"/>
        </a:xfrm>
      </p:grpSpPr>
      <p:sp>
        <p:nvSpPr>
          <p:cNvPr id="27" name="Google Shape;27;p4"/>
          <p:cNvSpPr txBox="1">
            <a:spLocks noGrp="1"/>
          </p:cNvSpPr>
          <p:nvPr>
            <p:ph type="title"/>
          </p:nvPr>
        </p:nvSpPr>
        <p:spPr>
          <a:xfrm>
            <a:off x="720000" y="190730"/>
            <a:ext cx="77040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200">
                <a:latin typeface="+mj-lt"/>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r>
              <a:rPr lang="en-US"/>
              <a:t>Click to edit Master title style</a:t>
            </a:r>
            <a:endParaRPr/>
          </a:p>
        </p:txBody>
      </p:sp>
      <p:sp>
        <p:nvSpPr>
          <p:cNvPr id="28" name="Google Shape;28;p4"/>
          <p:cNvSpPr txBox="1">
            <a:spLocks noGrp="1"/>
          </p:cNvSpPr>
          <p:nvPr>
            <p:ph type="body" idx="1"/>
          </p:nvPr>
        </p:nvSpPr>
        <p:spPr>
          <a:xfrm>
            <a:off x="453224" y="1062927"/>
            <a:ext cx="8261406" cy="3364624"/>
          </a:xfrm>
          <a:prstGeom prst="rect">
            <a:avLst/>
          </a:prstGeom>
        </p:spPr>
        <p:txBody>
          <a:bodyPr spcFirstLastPara="1" wrap="square" lIns="91425" tIns="91425" rIns="91425" bIns="91425" anchor="t" anchorCtr="0">
            <a:noAutofit/>
          </a:bodyPr>
          <a:lstStyle>
            <a:lvl1pPr marL="139700" lvl="0" indent="0" rtl="0">
              <a:lnSpc>
                <a:spcPct val="100000"/>
              </a:lnSpc>
              <a:spcBef>
                <a:spcPts val="0"/>
              </a:spcBef>
              <a:spcAft>
                <a:spcPts val="0"/>
              </a:spcAft>
              <a:buSzPts val="1400"/>
              <a:buNone/>
              <a:defRPr sz="1800">
                <a:solidFill>
                  <a:schemeClr val="tx1"/>
                </a:solidFill>
                <a:latin typeface="+mn-lt"/>
              </a:defRPr>
            </a:lvl1pPr>
            <a:lvl2pPr marL="914400" lvl="1" indent="-304800" rtl="0">
              <a:lnSpc>
                <a:spcPct val="100000"/>
              </a:lnSpc>
              <a:spcBef>
                <a:spcPts val="0"/>
              </a:spcBef>
              <a:spcAft>
                <a:spcPts val="0"/>
              </a:spcAft>
              <a:buSzPts val="1200"/>
              <a:buChar char="○"/>
              <a:defRPr/>
            </a:lvl2pPr>
            <a:lvl3pPr marL="1371600" lvl="2" indent="-304800" rtl="0">
              <a:lnSpc>
                <a:spcPct val="100000"/>
              </a:lnSpc>
              <a:spcBef>
                <a:spcPts val="0"/>
              </a:spcBef>
              <a:spcAft>
                <a:spcPts val="0"/>
              </a:spcAft>
              <a:buSzPts val="1200"/>
              <a:buChar char="■"/>
              <a:defRPr/>
            </a:lvl3pPr>
            <a:lvl4pPr marL="1828800" lvl="3" indent="-304800" rtl="0">
              <a:lnSpc>
                <a:spcPct val="100000"/>
              </a:lnSpc>
              <a:spcBef>
                <a:spcPts val="0"/>
              </a:spcBef>
              <a:spcAft>
                <a:spcPts val="0"/>
              </a:spcAft>
              <a:buSzPts val="1200"/>
              <a:buChar char="●"/>
              <a:defRPr/>
            </a:lvl4pPr>
            <a:lvl5pPr marL="2286000" lvl="4" indent="-304800" rtl="0">
              <a:lnSpc>
                <a:spcPct val="100000"/>
              </a:lnSpc>
              <a:spcBef>
                <a:spcPts val="0"/>
              </a:spcBef>
              <a:spcAft>
                <a:spcPts val="0"/>
              </a:spcAft>
              <a:buSzPts val="1200"/>
              <a:buChar char="○"/>
              <a:defRPr/>
            </a:lvl5pPr>
            <a:lvl6pPr marL="2743200" lvl="5" indent="-304800" rtl="0">
              <a:lnSpc>
                <a:spcPct val="100000"/>
              </a:lnSpc>
              <a:spcBef>
                <a:spcPts val="0"/>
              </a:spcBef>
              <a:spcAft>
                <a:spcPts val="0"/>
              </a:spcAft>
              <a:buSzPts val="1200"/>
              <a:buChar char="■"/>
              <a:defRPr/>
            </a:lvl6pPr>
            <a:lvl7pPr marL="3200400" lvl="6" indent="-304800" rtl="0">
              <a:lnSpc>
                <a:spcPct val="100000"/>
              </a:lnSpc>
              <a:spcBef>
                <a:spcPts val="0"/>
              </a:spcBef>
              <a:spcAft>
                <a:spcPts val="0"/>
              </a:spcAft>
              <a:buSzPts val="1200"/>
              <a:buChar char="●"/>
              <a:defRPr/>
            </a:lvl7pPr>
            <a:lvl8pPr marL="3657600" lvl="7" indent="-304800" rtl="0">
              <a:lnSpc>
                <a:spcPct val="100000"/>
              </a:lnSpc>
              <a:spcBef>
                <a:spcPts val="0"/>
              </a:spcBef>
              <a:spcAft>
                <a:spcPts val="0"/>
              </a:spcAft>
              <a:buSzPts val="1200"/>
              <a:buChar char="○"/>
              <a:defRPr/>
            </a:lvl8pPr>
            <a:lvl9pPr marL="4114800" lvl="8" indent="-304800" rtl="0">
              <a:lnSpc>
                <a:spcPct val="100000"/>
              </a:lnSpc>
              <a:spcBef>
                <a:spcPts val="0"/>
              </a:spcBef>
              <a:spcAft>
                <a:spcPts val="0"/>
              </a:spcAft>
              <a:buSzPts val="1200"/>
              <a:buChar char="■"/>
              <a:defRPr/>
            </a:lvl9pPr>
          </a:lstStyle>
          <a:p>
            <a:pPr lvl="0"/>
            <a:r>
              <a:rPr lang="en-US"/>
              <a:t>Click to edit Master text styles</a:t>
            </a:r>
          </a:p>
        </p:txBody>
      </p:sp>
    </p:spTree>
    <p:extLst>
      <p:ext uri="{BB962C8B-B14F-4D97-AF65-F5344CB8AC3E}">
        <p14:creationId xmlns:p14="http://schemas.microsoft.com/office/powerpoint/2010/main" val="253488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reserve="1" userDrawn="1">
  <p:cSld name="One column text">
    <p:spTree>
      <p:nvGrpSpPr>
        <p:cNvPr id="1" name="Shape 47"/>
        <p:cNvGrpSpPr/>
        <p:nvPr/>
      </p:nvGrpSpPr>
      <p:grpSpPr>
        <a:xfrm>
          <a:off x="0" y="0"/>
          <a:ext cx="0" cy="0"/>
          <a:chOff x="0" y="0"/>
          <a:chExt cx="0" cy="0"/>
        </a:xfrm>
      </p:grpSpPr>
      <p:sp>
        <p:nvSpPr>
          <p:cNvPr id="54" name="Google Shape;54;p7"/>
          <p:cNvSpPr txBox="1">
            <a:spLocks noGrp="1"/>
          </p:cNvSpPr>
          <p:nvPr>
            <p:ph type="body" idx="1"/>
          </p:nvPr>
        </p:nvSpPr>
        <p:spPr>
          <a:xfrm>
            <a:off x="441704" y="1053439"/>
            <a:ext cx="4130296" cy="3364625"/>
          </a:xfrm>
          <a:prstGeom prst="rect">
            <a:avLst/>
          </a:prstGeom>
        </p:spPr>
        <p:txBody>
          <a:bodyPr spcFirstLastPara="1" wrap="square" lIns="91425" tIns="91425" rIns="91425" bIns="91425" anchor="t" anchorCtr="0">
            <a:noAutofit/>
          </a:bodyPr>
          <a:lstStyle>
            <a:lvl1pPr marL="152400" lvl="0" indent="0" algn="l" rtl="0">
              <a:lnSpc>
                <a:spcPct val="100000"/>
              </a:lnSpc>
              <a:spcBef>
                <a:spcPts val="0"/>
              </a:spcBef>
              <a:spcAft>
                <a:spcPts val="0"/>
              </a:spcAft>
              <a:buSzPts val="1200"/>
              <a:buFont typeface="Nunito Light"/>
              <a:buNone/>
              <a:defRPr sz="1800">
                <a:solidFill>
                  <a:schemeClr val="tx1"/>
                </a:solidFill>
                <a:latin typeface="+mn-lt"/>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pPr lvl="0"/>
            <a:r>
              <a:rPr lang="en-US"/>
              <a:t>Click to edit Master text styles</a:t>
            </a:r>
          </a:p>
        </p:txBody>
      </p:sp>
      <p:sp>
        <p:nvSpPr>
          <p:cNvPr id="55" name="Google Shape;55;p7"/>
          <p:cNvSpPr>
            <a:spLocks noGrp="1" noChangeAspect="1"/>
          </p:cNvSpPr>
          <p:nvPr>
            <p:ph type="pic" idx="2"/>
          </p:nvPr>
        </p:nvSpPr>
        <p:spPr>
          <a:xfrm>
            <a:off x="4723074" y="1045489"/>
            <a:ext cx="3979221" cy="3364624"/>
          </a:xfrm>
          <a:prstGeom prst="rect">
            <a:avLst/>
          </a:prstGeom>
          <a:noFill/>
          <a:ln>
            <a:noFill/>
          </a:ln>
        </p:spPr>
        <p:txBody>
          <a:bodyPr/>
          <a:lstStyle/>
          <a:p>
            <a:endParaRPr lang="en-GB"/>
          </a:p>
        </p:txBody>
      </p:sp>
      <p:sp>
        <p:nvSpPr>
          <p:cNvPr id="2" name="Google Shape;27;p4">
            <a:extLst>
              <a:ext uri="{FF2B5EF4-FFF2-40B4-BE49-F238E27FC236}">
                <a16:creationId xmlns:a16="http://schemas.microsoft.com/office/drawing/2014/main" id="{7B042CC3-1DA5-E36D-A8E4-45338FAB6B32}"/>
              </a:ext>
            </a:extLst>
          </p:cNvPr>
          <p:cNvSpPr txBox="1">
            <a:spLocks noGrp="1"/>
          </p:cNvSpPr>
          <p:nvPr>
            <p:ph type="title"/>
          </p:nvPr>
        </p:nvSpPr>
        <p:spPr>
          <a:xfrm>
            <a:off x="720000" y="190730"/>
            <a:ext cx="77040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200">
                <a:latin typeface="+mj-lt"/>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r>
              <a:rPr lang="en-US"/>
              <a:t>Click to edit Master title style</a:t>
            </a:r>
            <a:endParaRPr/>
          </a:p>
        </p:txBody>
      </p:sp>
    </p:spTree>
    <p:extLst>
      <p:ext uri="{BB962C8B-B14F-4D97-AF65-F5344CB8AC3E}">
        <p14:creationId xmlns:p14="http://schemas.microsoft.com/office/powerpoint/2010/main" val="2429529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D2E427-E652-AC24-1E87-791217C59E0B}"/>
              </a:ext>
            </a:extLst>
          </p:cNvPr>
          <p:cNvSpPr>
            <a:spLocks noGrp="1"/>
          </p:cNvSpPr>
          <p:nvPr>
            <p:ph type="dt" sz="half" idx="10"/>
          </p:nvPr>
        </p:nvSpPr>
        <p:spPr/>
        <p:txBody>
          <a:bodyPr/>
          <a:lstStyle/>
          <a:p>
            <a:fld id="{94262E60-6D2A-45BC-A76F-8A689E71F8B3}" type="datetimeFigureOut">
              <a:rPr lang="en-IE" smtClean="0"/>
              <a:t>09/06/2026</a:t>
            </a:fld>
            <a:endParaRPr lang="en-IE"/>
          </a:p>
        </p:txBody>
      </p:sp>
      <p:sp>
        <p:nvSpPr>
          <p:cNvPr id="3" name="Footer Placeholder 2">
            <a:extLst>
              <a:ext uri="{FF2B5EF4-FFF2-40B4-BE49-F238E27FC236}">
                <a16:creationId xmlns:a16="http://schemas.microsoft.com/office/drawing/2014/main" id="{6AD4682B-3BEE-4F0A-E1C5-91D5D2B9F780}"/>
              </a:ext>
            </a:extLst>
          </p:cNvPr>
          <p:cNvSpPr>
            <a:spLocks noGrp="1"/>
          </p:cNvSpPr>
          <p:nvPr>
            <p:ph type="ftr" sz="quarter" idx="11"/>
          </p:nvPr>
        </p:nvSpPr>
        <p:spPr/>
        <p:txBody>
          <a:bodyPr/>
          <a:lstStyle/>
          <a:p>
            <a:endParaRPr lang="en-IE"/>
          </a:p>
        </p:txBody>
      </p:sp>
      <p:sp>
        <p:nvSpPr>
          <p:cNvPr id="4" name="Slide Number Placeholder 3">
            <a:extLst>
              <a:ext uri="{FF2B5EF4-FFF2-40B4-BE49-F238E27FC236}">
                <a16:creationId xmlns:a16="http://schemas.microsoft.com/office/drawing/2014/main" id="{BE5F837F-3AA8-2EA4-D729-F6585D8E9898}"/>
              </a:ext>
            </a:extLst>
          </p:cNvPr>
          <p:cNvSpPr>
            <a:spLocks noGrp="1"/>
          </p:cNvSpPr>
          <p:nvPr>
            <p:ph type="sldNum" sz="quarter" idx="12"/>
          </p:nvPr>
        </p:nvSpPr>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1869169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39A6-B4B6-E85C-158E-C4A2BAAF379E}"/>
              </a:ext>
            </a:extLst>
          </p:cNvPr>
          <p:cNvSpPr>
            <a:spLocks noGrp="1"/>
          </p:cNvSpPr>
          <p:nvPr>
            <p:ph type="title"/>
          </p:nvPr>
        </p:nvSpPr>
        <p:spPr/>
        <p:txBody>
          <a:bodyPr/>
          <a:lstStyle/>
          <a:p>
            <a:r>
              <a:rPr lang="en-US"/>
              <a:t>Click to edit Master title style</a:t>
            </a:r>
            <a:endParaRPr lang="en-IE"/>
          </a:p>
        </p:txBody>
      </p:sp>
      <p:sp>
        <p:nvSpPr>
          <p:cNvPr id="3" name="Date Placeholder 2">
            <a:extLst>
              <a:ext uri="{FF2B5EF4-FFF2-40B4-BE49-F238E27FC236}">
                <a16:creationId xmlns:a16="http://schemas.microsoft.com/office/drawing/2014/main" id="{D3832919-C151-1F22-D694-9C0FBF7D3169}"/>
              </a:ext>
            </a:extLst>
          </p:cNvPr>
          <p:cNvSpPr>
            <a:spLocks noGrp="1"/>
          </p:cNvSpPr>
          <p:nvPr>
            <p:ph type="dt" sz="half" idx="10"/>
          </p:nvPr>
        </p:nvSpPr>
        <p:spPr/>
        <p:txBody>
          <a:bodyPr/>
          <a:lstStyle/>
          <a:p>
            <a:fld id="{94262E60-6D2A-45BC-A76F-8A689E71F8B3}" type="datetimeFigureOut">
              <a:rPr lang="en-IE" smtClean="0"/>
              <a:t>09/06/2026</a:t>
            </a:fld>
            <a:endParaRPr lang="en-IE"/>
          </a:p>
        </p:txBody>
      </p:sp>
      <p:sp>
        <p:nvSpPr>
          <p:cNvPr id="4" name="Footer Placeholder 3">
            <a:extLst>
              <a:ext uri="{FF2B5EF4-FFF2-40B4-BE49-F238E27FC236}">
                <a16:creationId xmlns:a16="http://schemas.microsoft.com/office/drawing/2014/main" id="{4279368F-42E7-7851-CFD5-2799AED954C0}"/>
              </a:ext>
            </a:extLst>
          </p:cNvPr>
          <p:cNvSpPr>
            <a:spLocks noGrp="1"/>
          </p:cNvSpPr>
          <p:nvPr>
            <p:ph type="ftr" sz="quarter" idx="11"/>
          </p:nvPr>
        </p:nvSpPr>
        <p:spPr/>
        <p:txBody>
          <a:bodyPr/>
          <a:lstStyle/>
          <a:p>
            <a:endParaRPr lang="en-IE"/>
          </a:p>
        </p:txBody>
      </p:sp>
      <p:sp>
        <p:nvSpPr>
          <p:cNvPr id="5" name="Slide Number Placeholder 4">
            <a:extLst>
              <a:ext uri="{FF2B5EF4-FFF2-40B4-BE49-F238E27FC236}">
                <a16:creationId xmlns:a16="http://schemas.microsoft.com/office/drawing/2014/main" id="{E7D23C91-0F43-C91B-80C9-A7B723DD0CEE}"/>
              </a:ext>
            </a:extLst>
          </p:cNvPr>
          <p:cNvSpPr>
            <a:spLocks noGrp="1"/>
          </p:cNvSpPr>
          <p:nvPr>
            <p:ph type="sldNum" sz="quarter" idx="12"/>
          </p:nvPr>
        </p:nvSpPr>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452990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EB39-2D6D-4E85-F24C-86CDE41F4245}"/>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IE"/>
          </a:p>
        </p:txBody>
      </p:sp>
      <p:sp>
        <p:nvSpPr>
          <p:cNvPr id="3" name="Subtitle 2">
            <a:extLst>
              <a:ext uri="{FF2B5EF4-FFF2-40B4-BE49-F238E27FC236}">
                <a16:creationId xmlns:a16="http://schemas.microsoft.com/office/drawing/2014/main" id="{0B003A2C-370A-7CCC-BC8F-DAEE456452B4}"/>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E"/>
          </a:p>
        </p:txBody>
      </p:sp>
      <p:sp>
        <p:nvSpPr>
          <p:cNvPr id="4" name="Date Placeholder 3">
            <a:extLst>
              <a:ext uri="{FF2B5EF4-FFF2-40B4-BE49-F238E27FC236}">
                <a16:creationId xmlns:a16="http://schemas.microsoft.com/office/drawing/2014/main" id="{76BA119E-C4E5-4A66-D672-14D4FA0E5AA1}"/>
              </a:ext>
            </a:extLst>
          </p:cNvPr>
          <p:cNvSpPr>
            <a:spLocks noGrp="1"/>
          </p:cNvSpPr>
          <p:nvPr>
            <p:ph type="dt" sz="half" idx="10"/>
          </p:nvPr>
        </p:nvSpPr>
        <p:spPr/>
        <p:txBody>
          <a:bodyPr/>
          <a:lstStyle/>
          <a:p>
            <a:fld id="{94262E60-6D2A-45BC-A76F-8A689E71F8B3}" type="datetimeFigureOut">
              <a:rPr lang="en-IE" smtClean="0"/>
              <a:t>09/06/2026</a:t>
            </a:fld>
            <a:endParaRPr lang="en-IE"/>
          </a:p>
        </p:txBody>
      </p:sp>
      <p:sp>
        <p:nvSpPr>
          <p:cNvPr id="5" name="Footer Placeholder 4">
            <a:extLst>
              <a:ext uri="{FF2B5EF4-FFF2-40B4-BE49-F238E27FC236}">
                <a16:creationId xmlns:a16="http://schemas.microsoft.com/office/drawing/2014/main" id="{FDB3DD93-0331-A145-0159-AF9446E7C39A}"/>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E99A2556-C17A-7BA8-FABD-6A893CA7B89F}"/>
              </a:ext>
            </a:extLst>
          </p:cNvPr>
          <p:cNvSpPr>
            <a:spLocks noGrp="1"/>
          </p:cNvSpPr>
          <p:nvPr>
            <p:ph type="sldNum" sz="quarter" idx="12"/>
          </p:nvPr>
        </p:nvSpPr>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430787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bg>
      <p:bgPr>
        <a:gradFill>
          <a:gsLst>
            <a:gs pos="0">
              <a:srgbClr val="005F83"/>
            </a:gs>
            <a:gs pos="23000">
              <a:srgbClr val="005F83"/>
            </a:gs>
            <a:gs pos="69000">
              <a:srgbClr val="3EB1C8"/>
            </a:gs>
            <a:gs pos="97000">
              <a:srgbClr val="3EB1C8"/>
            </a:gs>
          </a:gsLst>
          <a:lin ang="4200000" scaled="0"/>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1272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3804-AD11-60A3-6619-92F30E1556BC}"/>
              </a:ext>
            </a:extLst>
          </p:cNvPr>
          <p:cNvSpPr>
            <a:spLocks noGrp="1"/>
          </p:cNvSpPr>
          <p:nvPr>
            <p:ph type="title"/>
          </p:nvPr>
        </p:nvSpPr>
        <p:spPr>
          <a:xfrm>
            <a:off x="628650" y="273844"/>
            <a:ext cx="7886700" cy="994172"/>
          </a:xfrm>
          <a:prstGeom prst="rect">
            <a:avLst/>
          </a:prstGeom>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D9EBAD3D-3C8B-CABB-B1D1-549723CEDB0C}"/>
              </a:ext>
            </a:extLst>
          </p:cNvPr>
          <p:cNvSpPr>
            <a:spLocks noGrp="1"/>
          </p:cNvSpPr>
          <p:nvPr>
            <p:ph idx="1"/>
          </p:nvPr>
        </p:nvSpPr>
        <p:spPr>
          <a:xfrm>
            <a:off x="628650" y="1369219"/>
            <a:ext cx="7886700" cy="326350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BD2F8664-44EB-09F7-5100-7FBCE5E71C7C}"/>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5" name="Footer Placeholder 4">
            <a:extLst>
              <a:ext uri="{FF2B5EF4-FFF2-40B4-BE49-F238E27FC236}">
                <a16:creationId xmlns:a16="http://schemas.microsoft.com/office/drawing/2014/main" id="{E52E6217-77DE-11C6-49E8-AF16B0A070C5}"/>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6" name="Slide Number Placeholder 5">
            <a:extLst>
              <a:ext uri="{FF2B5EF4-FFF2-40B4-BE49-F238E27FC236}">
                <a16:creationId xmlns:a16="http://schemas.microsoft.com/office/drawing/2014/main" id="{590AC494-E761-D5B8-8A6D-00394DAB79D3}"/>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3848226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C25A-02A7-E679-2E3E-99CE642BF25B}"/>
              </a:ext>
            </a:extLst>
          </p:cNvPr>
          <p:cNvSpPr>
            <a:spLocks noGrp="1"/>
          </p:cNvSpPr>
          <p:nvPr>
            <p:ph type="title"/>
          </p:nvPr>
        </p:nvSpPr>
        <p:spPr>
          <a:xfrm>
            <a:off x="623888" y="1282304"/>
            <a:ext cx="7886700" cy="2139553"/>
          </a:xfrm>
          <a:prstGeom prst="rect">
            <a:avLst/>
          </a:prstGeom>
        </p:spPr>
        <p:txBody>
          <a:bodyPr anchor="b"/>
          <a:lstStyle>
            <a:lvl1pPr>
              <a:defRPr sz="4500"/>
            </a:lvl1pPr>
          </a:lstStyle>
          <a:p>
            <a:r>
              <a:rPr lang="en-US"/>
              <a:t>Click to edit Master title style</a:t>
            </a:r>
            <a:endParaRPr lang="en-IE"/>
          </a:p>
        </p:txBody>
      </p:sp>
      <p:sp>
        <p:nvSpPr>
          <p:cNvPr id="3" name="Text Placeholder 2">
            <a:extLst>
              <a:ext uri="{FF2B5EF4-FFF2-40B4-BE49-F238E27FC236}">
                <a16:creationId xmlns:a16="http://schemas.microsoft.com/office/drawing/2014/main" id="{247E9D24-4265-0A35-D964-5C37F483D116}"/>
              </a:ext>
            </a:extLst>
          </p:cNvPr>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B03B89-8FF0-C213-ABFF-BE1710AADA70}"/>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5" name="Footer Placeholder 4">
            <a:extLst>
              <a:ext uri="{FF2B5EF4-FFF2-40B4-BE49-F238E27FC236}">
                <a16:creationId xmlns:a16="http://schemas.microsoft.com/office/drawing/2014/main" id="{A874AEC9-8CB8-8C71-2F60-4465D362BFDE}"/>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6" name="Slide Number Placeholder 5">
            <a:extLst>
              <a:ext uri="{FF2B5EF4-FFF2-40B4-BE49-F238E27FC236}">
                <a16:creationId xmlns:a16="http://schemas.microsoft.com/office/drawing/2014/main" id="{2D197E3D-900F-555D-30A6-D6ABC97196DC}"/>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96768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44C2F-66E9-3121-7599-90E48633EB33}"/>
              </a:ext>
            </a:extLst>
          </p:cNvPr>
          <p:cNvSpPr>
            <a:spLocks noGrp="1"/>
          </p:cNvSpPr>
          <p:nvPr>
            <p:ph type="title"/>
          </p:nvPr>
        </p:nvSpPr>
        <p:spPr>
          <a:xfrm>
            <a:off x="628650" y="273844"/>
            <a:ext cx="7886700" cy="994172"/>
          </a:xfrm>
          <a:prstGeom prst="rect">
            <a:avLst/>
          </a:prstGeom>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8C12E025-97F7-16A2-F11D-64A467FB3900}"/>
              </a:ext>
            </a:extLst>
          </p:cNvPr>
          <p:cNvSpPr>
            <a:spLocks noGrp="1"/>
          </p:cNvSpPr>
          <p:nvPr>
            <p:ph sz="half" idx="1"/>
          </p:nvPr>
        </p:nvSpPr>
        <p:spPr>
          <a:xfrm>
            <a:off x="628650" y="1369219"/>
            <a:ext cx="3886200" cy="326350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a:extLst>
              <a:ext uri="{FF2B5EF4-FFF2-40B4-BE49-F238E27FC236}">
                <a16:creationId xmlns:a16="http://schemas.microsoft.com/office/drawing/2014/main" id="{4A3F3E91-D2A4-D39D-4424-8E94493B58EC}"/>
              </a:ext>
            </a:extLst>
          </p:cNvPr>
          <p:cNvSpPr>
            <a:spLocks noGrp="1"/>
          </p:cNvSpPr>
          <p:nvPr>
            <p:ph sz="half" idx="2"/>
          </p:nvPr>
        </p:nvSpPr>
        <p:spPr>
          <a:xfrm>
            <a:off x="4629150" y="1369219"/>
            <a:ext cx="3886200" cy="326350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a:extLst>
              <a:ext uri="{FF2B5EF4-FFF2-40B4-BE49-F238E27FC236}">
                <a16:creationId xmlns:a16="http://schemas.microsoft.com/office/drawing/2014/main" id="{9290AACF-125D-5BAA-7A3E-85FE13719209}"/>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6" name="Footer Placeholder 5">
            <a:extLst>
              <a:ext uri="{FF2B5EF4-FFF2-40B4-BE49-F238E27FC236}">
                <a16:creationId xmlns:a16="http://schemas.microsoft.com/office/drawing/2014/main" id="{16AC262F-79F9-E9E9-77D6-E837F7E90F3F}"/>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7" name="Slide Number Placeholder 6">
            <a:extLst>
              <a:ext uri="{FF2B5EF4-FFF2-40B4-BE49-F238E27FC236}">
                <a16:creationId xmlns:a16="http://schemas.microsoft.com/office/drawing/2014/main" id="{1E8E172E-E5EB-AD13-CCA0-E3A3E4855BA5}"/>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3119514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2304-4A25-CED8-DD6F-0E7EAB5A4235}"/>
              </a:ext>
            </a:extLst>
          </p:cNvPr>
          <p:cNvSpPr>
            <a:spLocks noGrp="1"/>
          </p:cNvSpPr>
          <p:nvPr>
            <p:ph type="title"/>
          </p:nvPr>
        </p:nvSpPr>
        <p:spPr>
          <a:xfrm>
            <a:off x="629841" y="273844"/>
            <a:ext cx="7886700" cy="994172"/>
          </a:xfrm>
          <a:prstGeom prst="rect">
            <a:avLst/>
          </a:prstGeom>
        </p:spPr>
        <p:txBody>
          <a:bodyPr/>
          <a:lstStyle/>
          <a:p>
            <a:r>
              <a:rPr lang="en-US"/>
              <a:t>Click to edit Master title style</a:t>
            </a:r>
            <a:endParaRPr lang="en-IE"/>
          </a:p>
        </p:txBody>
      </p:sp>
      <p:sp>
        <p:nvSpPr>
          <p:cNvPr id="3" name="Text Placeholder 2">
            <a:extLst>
              <a:ext uri="{FF2B5EF4-FFF2-40B4-BE49-F238E27FC236}">
                <a16:creationId xmlns:a16="http://schemas.microsoft.com/office/drawing/2014/main" id="{CB4AF3AB-3D0F-2C88-24C0-9F1577EF0B1B}"/>
              </a:ext>
            </a:extLst>
          </p:cNvPr>
          <p:cNvSpPr>
            <a:spLocks noGrp="1"/>
          </p:cNvSpPr>
          <p:nvPr>
            <p:ph type="body" idx="1"/>
          </p:nvPr>
        </p:nvSpPr>
        <p:spPr>
          <a:xfrm>
            <a:off x="629842" y="1260872"/>
            <a:ext cx="3868340"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9248DBC-009C-118C-04A6-33EACDBC5350}"/>
              </a:ext>
            </a:extLst>
          </p:cNvPr>
          <p:cNvSpPr>
            <a:spLocks noGrp="1"/>
          </p:cNvSpPr>
          <p:nvPr>
            <p:ph sz="half" idx="2"/>
          </p:nvPr>
        </p:nvSpPr>
        <p:spPr>
          <a:xfrm>
            <a:off x="629842" y="1878806"/>
            <a:ext cx="3868340" cy="276344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a:extLst>
              <a:ext uri="{FF2B5EF4-FFF2-40B4-BE49-F238E27FC236}">
                <a16:creationId xmlns:a16="http://schemas.microsoft.com/office/drawing/2014/main" id="{06B151ED-7A25-7E3B-BD55-623F2D0B9859}"/>
              </a:ext>
            </a:extLst>
          </p:cNvPr>
          <p:cNvSpPr>
            <a:spLocks noGrp="1"/>
          </p:cNvSpPr>
          <p:nvPr>
            <p:ph type="body" sz="quarter" idx="3"/>
          </p:nvPr>
        </p:nvSpPr>
        <p:spPr>
          <a:xfrm>
            <a:off x="4629150" y="1260872"/>
            <a:ext cx="3887391"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D51A4-2FE4-FFE8-BB28-2E186BCD7DEA}"/>
              </a:ext>
            </a:extLst>
          </p:cNvPr>
          <p:cNvSpPr>
            <a:spLocks noGrp="1"/>
          </p:cNvSpPr>
          <p:nvPr>
            <p:ph sz="quarter" idx="4"/>
          </p:nvPr>
        </p:nvSpPr>
        <p:spPr>
          <a:xfrm>
            <a:off x="4629150" y="1878806"/>
            <a:ext cx="3887391" cy="276344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a:extLst>
              <a:ext uri="{FF2B5EF4-FFF2-40B4-BE49-F238E27FC236}">
                <a16:creationId xmlns:a16="http://schemas.microsoft.com/office/drawing/2014/main" id="{5FDDA9BA-234A-74CC-D92F-4EEA834AC4EE}"/>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8" name="Footer Placeholder 7">
            <a:extLst>
              <a:ext uri="{FF2B5EF4-FFF2-40B4-BE49-F238E27FC236}">
                <a16:creationId xmlns:a16="http://schemas.microsoft.com/office/drawing/2014/main" id="{7ABBA3AA-00BB-4B41-436E-6BDCB65E6D4C}"/>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9" name="Slide Number Placeholder 8">
            <a:extLst>
              <a:ext uri="{FF2B5EF4-FFF2-40B4-BE49-F238E27FC236}">
                <a16:creationId xmlns:a16="http://schemas.microsoft.com/office/drawing/2014/main" id="{D090DDD3-FCE3-BCF6-B553-FF495C3DDAB0}"/>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302282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39A6-B4B6-E85C-158E-C4A2BAAF379E}"/>
              </a:ext>
            </a:extLst>
          </p:cNvPr>
          <p:cNvSpPr>
            <a:spLocks noGrp="1"/>
          </p:cNvSpPr>
          <p:nvPr>
            <p:ph type="title"/>
          </p:nvPr>
        </p:nvSpPr>
        <p:spPr>
          <a:xfrm>
            <a:off x="628650" y="273844"/>
            <a:ext cx="7886700" cy="994172"/>
          </a:xfrm>
          <a:prstGeom prst="rect">
            <a:avLst/>
          </a:prstGeom>
        </p:spPr>
        <p:txBody>
          <a:bodyPr/>
          <a:lstStyle/>
          <a:p>
            <a:r>
              <a:rPr lang="en-US"/>
              <a:t>Click to edit Master title style</a:t>
            </a:r>
            <a:endParaRPr lang="en-IE"/>
          </a:p>
        </p:txBody>
      </p:sp>
      <p:sp>
        <p:nvSpPr>
          <p:cNvPr id="3" name="Date Placeholder 2">
            <a:extLst>
              <a:ext uri="{FF2B5EF4-FFF2-40B4-BE49-F238E27FC236}">
                <a16:creationId xmlns:a16="http://schemas.microsoft.com/office/drawing/2014/main" id="{D3832919-C151-1F22-D694-9C0FBF7D3169}"/>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4" name="Footer Placeholder 3">
            <a:extLst>
              <a:ext uri="{FF2B5EF4-FFF2-40B4-BE49-F238E27FC236}">
                <a16:creationId xmlns:a16="http://schemas.microsoft.com/office/drawing/2014/main" id="{4279368F-42E7-7851-CFD5-2799AED954C0}"/>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5" name="Slide Number Placeholder 4">
            <a:extLst>
              <a:ext uri="{FF2B5EF4-FFF2-40B4-BE49-F238E27FC236}">
                <a16:creationId xmlns:a16="http://schemas.microsoft.com/office/drawing/2014/main" id="{E7D23C91-0F43-C91B-80C9-A7B723DD0CEE}"/>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1367331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D2E427-E652-AC24-1E87-791217C59E0B}"/>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3" name="Footer Placeholder 2">
            <a:extLst>
              <a:ext uri="{FF2B5EF4-FFF2-40B4-BE49-F238E27FC236}">
                <a16:creationId xmlns:a16="http://schemas.microsoft.com/office/drawing/2014/main" id="{6AD4682B-3BEE-4F0A-E1C5-91D5D2B9F780}"/>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4" name="Slide Number Placeholder 3">
            <a:extLst>
              <a:ext uri="{FF2B5EF4-FFF2-40B4-BE49-F238E27FC236}">
                <a16:creationId xmlns:a16="http://schemas.microsoft.com/office/drawing/2014/main" id="{BE5F837F-3AA8-2EA4-D729-F6585D8E9898}"/>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3628228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8304B-2DB2-9C3B-09B2-CE58476C606E}"/>
              </a:ext>
            </a:extLst>
          </p:cNvPr>
          <p:cNvSpPr>
            <a:spLocks noGrp="1"/>
          </p:cNvSpPr>
          <p:nvPr>
            <p:ph type="title"/>
          </p:nvPr>
        </p:nvSpPr>
        <p:spPr>
          <a:xfrm>
            <a:off x="629841" y="342900"/>
            <a:ext cx="2949178" cy="1200150"/>
          </a:xfrm>
          <a:prstGeom prst="rect">
            <a:avLst/>
          </a:prstGeom>
        </p:spPr>
        <p:txBody>
          <a:bodyPr anchor="b"/>
          <a:lstStyle>
            <a:lvl1pPr>
              <a:defRPr sz="2400"/>
            </a:lvl1pPr>
          </a:lstStyle>
          <a:p>
            <a:r>
              <a:rPr lang="en-US"/>
              <a:t>Click to edit Master title style</a:t>
            </a:r>
            <a:endParaRPr lang="en-IE"/>
          </a:p>
        </p:txBody>
      </p:sp>
      <p:sp>
        <p:nvSpPr>
          <p:cNvPr id="3" name="Content Placeholder 2">
            <a:extLst>
              <a:ext uri="{FF2B5EF4-FFF2-40B4-BE49-F238E27FC236}">
                <a16:creationId xmlns:a16="http://schemas.microsoft.com/office/drawing/2014/main" id="{D5F81AEB-D6C8-4434-775F-85749C8AD87A}"/>
              </a:ext>
            </a:extLst>
          </p:cNvPr>
          <p:cNvSpPr>
            <a:spLocks noGrp="1"/>
          </p:cNvSpPr>
          <p:nvPr>
            <p:ph idx="1"/>
          </p:nvPr>
        </p:nvSpPr>
        <p:spPr>
          <a:xfrm>
            <a:off x="3887391" y="740569"/>
            <a:ext cx="4629150" cy="3655219"/>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a:extLst>
              <a:ext uri="{FF2B5EF4-FFF2-40B4-BE49-F238E27FC236}">
                <a16:creationId xmlns:a16="http://schemas.microsoft.com/office/drawing/2014/main" id="{4C6E6EEE-8615-7057-572D-13CE8A6094DA}"/>
              </a:ext>
            </a:extLst>
          </p:cNvPr>
          <p:cNvSpPr>
            <a:spLocks noGrp="1"/>
          </p:cNvSpPr>
          <p:nvPr>
            <p:ph type="body" sz="half" idx="2"/>
          </p:nvPr>
        </p:nvSpPr>
        <p:spPr>
          <a:xfrm>
            <a:off x="629841" y="1543050"/>
            <a:ext cx="2949178"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1D37E26-352B-68E6-EE70-9290EAA751D8}"/>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6" name="Footer Placeholder 5">
            <a:extLst>
              <a:ext uri="{FF2B5EF4-FFF2-40B4-BE49-F238E27FC236}">
                <a16:creationId xmlns:a16="http://schemas.microsoft.com/office/drawing/2014/main" id="{05FD934E-1133-3879-0975-4449D666FD49}"/>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7" name="Slide Number Placeholder 6">
            <a:extLst>
              <a:ext uri="{FF2B5EF4-FFF2-40B4-BE49-F238E27FC236}">
                <a16:creationId xmlns:a16="http://schemas.microsoft.com/office/drawing/2014/main" id="{2C3EBB8D-54DB-6452-EF46-ED1A466D85E1}"/>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1182393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D12D-1DD5-7125-801F-E7E18123FC88}"/>
              </a:ext>
            </a:extLst>
          </p:cNvPr>
          <p:cNvSpPr>
            <a:spLocks noGrp="1"/>
          </p:cNvSpPr>
          <p:nvPr>
            <p:ph type="title"/>
          </p:nvPr>
        </p:nvSpPr>
        <p:spPr>
          <a:xfrm>
            <a:off x="629841" y="342900"/>
            <a:ext cx="2949178" cy="1200150"/>
          </a:xfrm>
          <a:prstGeom prst="rect">
            <a:avLst/>
          </a:prstGeom>
        </p:spPr>
        <p:txBody>
          <a:bodyPr anchor="b"/>
          <a:lstStyle>
            <a:lvl1pPr>
              <a:defRPr sz="2400"/>
            </a:lvl1pPr>
          </a:lstStyle>
          <a:p>
            <a:r>
              <a:rPr lang="en-US"/>
              <a:t>Click to edit Master title style</a:t>
            </a:r>
            <a:endParaRPr lang="en-IE"/>
          </a:p>
        </p:txBody>
      </p:sp>
      <p:sp>
        <p:nvSpPr>
          <p:cNvPr id="3" name="Picture Placeholder 2">
            <a:extLst>
              <a:ext uri="{FF2B5EF4-FFF2-40B4-BE49-F238E27FC236}">
                <a16:creationId xmlns:a16="http://schemas.microsoft.com/office/drawing/2014/main" id="{5B2BAAA4-F0C8-5B19-7220-7AF459BD6AF1}"/>
              </a:ext>
            </a:extLst>
          </p:cNvPr>
          <p:cNvSpPr>
            <a:spLocks noGrp="1"/>
          </p:cNvSpPr>
          <p:nvPr>
            <p:ph type="pic" idx="1"/>
          </p:nvPr>
        </p:nvSpPr>
        <p:spPr>
          <a:xfrm>
            <a:off x="3887391" y="740569"/>
            <a:ext cx="4629150" cy="3655219"/>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E"/>
          </a:p>
        </p:txBody>
      </p:sp>
      <p:sp>
        <p:nvSpPr>
          <p:cNvPr id="4" name="Text Placeholder 3">
            <a:extLst>
              <a:ext uri="{FF2B5EF4-FFF2-40B4-BE49-F238E27FC236}">
                <a16:creationId xmlns:a16="http://schemas.microsoft.com/office/drawing/2014/main" id="{394F1504-6F1A-60BA-299B-6FF870C95E38}"/>
              </a:ext>
            </a:extLst>
          </p:cNvPr>
          <p:cNvSpPr>
            <a:spLocks noGrp="1"/>
          </p:cNvSpPr>
          <p:nvPr>
            <p:ph type="body" sz="half" idx="2"/>
          </p:nvPr>
        </p:nvSpPr>
        <p:spPr>
          <a:xfrm>
            <a:off x="629841" y="1543050"/>
            <a:ext cx="2949178"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984F1E1-068B-35A5-86BF-C945F99DEF51}"/>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6" name="Footer Placeholder 5">
            <a:extLst>
              <a:ext uri="{FF2B5EF4-FFF2-40B4-BE49-F238E27FC236}">
                <a16:creationId xmlns:a16="http://schemas.microsoft.com/office/drawing/2014/main" id="{5AAF1749-672F-EA12-1DC0-04BFB8286712}"/>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7" name="Slide Number Placeholder 6">
            <a:extLst>
              <a:ext uri="{FF2B5EF4-FFF2-40B4-BE49-F238E27FC236}">
                <a16:creationId xmlns:a16="http://schemas.microsoft.com/office/drawing/2014/main" id="{E27FC59F-5CCA-9628-6A1B-EA65F03D79C2}"/>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30936316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1D03-8702-937B-633A-82827170E18C}"/>
              </a:ext>
            </a:extLst>
          </p:cNvPr>
          <p:cNvSpPr>
            <a:spLocks noGrp="1"/>
          </p:cNvSpPr>
          <p:nvPr>
            <p:ph type="title"/>
          </p:nvPr>
        </p:nvSpPr>
        <p:spPr>
          <a:xfrm>
            <a:off x="628650" y="273844"/>
            <a:ext cx="7886700" cy="994172"/>
          </a:xfrm>
          <a:prstGeom prst="rect">
            <a:avLst/>
          </a:prstGeom>
        </p:spPr>
        <p:txBody>
          <a:bodyPr/>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3C52D46D-159A-2801-168E-E9C6080ECC22}"/>
              </a:ext>
            </a:extLst>
          </p:cNvPr>
          <p:cNvSpPr>
            <a:spLocks noGrp="1"/>
          </p:cNvSpPr>
          <p:nvPr>
            <p:ph type="body" orient="vert" idx="1"/>
          </p:nvPr>
        </p:nvSpPr>
        <p:spPr>
          <a:xfrm>
            <a:off x="628650" y="1369219"/>
            <a:ext cx="7886700" cy="3263504"/>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241DAD90-726E-1159-1F55-C8A0D5507EE2}"/>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5" name="Footer Placeholder 4">
            <a:extLst>
              <a:ext uri="{FF2B5EF4-FFF2-40B4-BE49-F238E27FC236}">
                <a16:creationId xmlns:a16="http://schemas.microsoft.com/office/drawing/2014/main" id="{192ACD45-B8B6-4E13-28D4-30A2A4998225}"/>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6" name="Slide Number Placeholder 5">
            <a:extLst>
              <a:ext uri="{FF2B5EF4-FFF2-40B4-BE49-F238E27FC236}">
                <a16:creationId xmlns:a16="http://schemas.microsoft.com/office/drawing/2014/main" id="{8C625B11-D424-A38F-7A51-EF4C22C6C1C0}"/>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6450616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E2BC62-251D-C20D-9E35-2A991BABA1CE}"/>
              </a:ext>
            </a:extLst>
          </p:cNvPr>
          <p:cNvSpPr>
            <a:spLocks noGrp="1"/>
          </p:cNvSpPr>
          <p:nvPr>
            <p:ph type="title" orient="vert"/>
          </p:nvPr>
        </p:nvSpPr>
        <p:spPr>
          <a:xfrm>
            <a:off x="6543675" y="273844"/>
            <a:ext cx="1971675" cy="4358879"/>
          </a:xfrm>
          <a:prstGeom prst="rect">
            <a:avLst/>
          </a:prstGeom>
        </p:spPr>
        <p:txBody>
          <a:bodyPr vert="eaVert"/>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62047F03-C5A2-27F3-4DCB-F84E8645E701}"/>
              </a:ext>
            </a:extLst>
          </p:cNvPr>
          <p:cNvSpPr>
            <a:spLocks noGrp="1"/>
          </p:cNvSpPr>
          <p:nvPr>
            <p:ph type="body" orient="vert" idx="1"/>
          </p:nvPr>
        </p:nvSpPr>
        <p:spPr>
          <a:xfrm>
            <a:off x="628650" y="273844"/>
            <a:ext cx="5800725" cy="4358879"/>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7D46B3B7-ED79-19F2-513A-F4E511B5FCF2}"/>
              </a:ext>
            </a:extLst>
          </p:cNvPr>
          <p:cNvSpPr>
            <a:spLocks noGrp="1"/>
          </p:cNvSpPr>
          <p:nvPr>
            <p:ph type="dt" sz="half" idx="10"/>
          </p:nvPr>
        </p:nvSpPr>
        <p:spPr>
          <a:xfrm>
            <a:off x="628650" y="4767263"/>
            <a:ext cx="2057400" cy="273844"/>
          </a:xfrm>
          <a:prstGeom prst="rect">
            <a:avLst/>
          </a:prstGeom>
        </p:spPr>
        <p:txBody>
          <a:bodyPr/>
          <a:lstStyle/>
          <a:p>
            <a:fld id="{94262E60-6D2A-45BC-A76F-8A689E71F8B3}" type="datetimeFigureOut">
              <a:rPr lang="en-IE" smtClean="0"/>
              <a:t>09/06/2026</a:t>
            </a:fld>
            <a:endParaRPr lang="en-IE"/>
          </a:p>
        </p:txBody>
      </p:sp>
      <p:sp>
        <p:nvSpPr>
          <p:cNvPr id="5" name="Footer Placeholder 4">
            <a:extLst>
              <a:ext uri="{FF2B5EF4-FFF2-40B4-BE49-F238E27FC236}">
                <a16:creationId xmlns:a16="http://schemas.microsoft.com/office/drawing/2014/main" id="{4A6565BD-6969-2B70-EF20-8439EFF8999B}"/>
              </a:ext>
            </a:extLst>
          </p:cNvPr>
          <p:cNvSpPr>
            <a:spLocks noGrp="1"/>
          </p:cNvSpPr>
          <p:nvPr>
            <p:ph type="ftr" sz="quarter" idx="11"/>
          </p:nvPr>
        </p:nvSpPr>
        <p:spPr>
          <a:xfrm>
            <a:off x="3028950" y="4767263"/>
            <a:ext cx="3086100" cy="273844"/>
          </a:xfrm>
          <a:prstGeom prst="rect">
            <a:avLst/>
          </a:prstGeom>
        </p:spPr>
        <p:txBody>
          <a:bodyPr/>
          <a:lstStyle/>
          <a:p>
            <a:endParaRPr lang="en-IE"/>
          </a:p>
        </p:txBody>
      </p:sp>
      <p:sp>
        <p:nvSpPr>
          <p:cNvPr id="6" name="Slide Number Placeholder 5">
            <a:extLst>
              <a:ext uri="{FF2B5EF4-FFF2-40B4-BE49-F238E27FC236}">
                <a16:creationId xmlns:a16="http://schemas.microsoft.com/office/drawing/2014/main" id="{184DFDC8-90EE-0E06-9DF9-F33D288A23F0}"/>
              </a:ext>
            </a:extLst>
          </p:cNvPr>
          <p:cNvSpPr>
            <a:spLocks noGrp="1"/>
          </p:cNvSpPr>
          <p:nvPr>
            <p:ph type="sldNum" sz="quarter" idx="12"/>
          </p:nvPr>
        </p:nvSpPr>
        <p:spPr>
          <a:xfrm>
            <a:off x="6457950" y="4767263"/>
            <a:ext cx="2057400" cy="273844"/>
          </a:xfrm>
          <a:prstGeom prst="rect">
            <a:avLst/>
          </a:prstGeom>
        </p:spPr>
        <p:txBody>
          <a:bodyPr/>
          <a:lstStyle/>
          <a:p>
            <a:fld id="{8E01F866-8890-40A1-B55F-F865101BDC76}" type="slidenum">
              <a:rPr lang="en-IE" smtClean="0"/>
              <a:t>‹#›</a:t>
            </a:fld>
            <a:endParaRPr lang="en-IE"/>
          </a:p>
        </p:txBody>
      </p:sp>
    </p:spTree>
    <p:extLst>
      <p:ext uri="{BB962C8B-B14F-4D97-AF65-F5344CB8AC3E}">
        <p14:creationId xmlns:p14="http://schemas.microsoft.com/office/powerpoint/2010/main" val="484657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image" Target="../media/image1.png"/><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flip="none" rotWithShape="1">
          <a:gsLst>
            <a:gs pos="0">
              <a:srgbClr val="005F83"/>
            </a:gs>
            <a:gs pos="23000">
              <a:srgbClr val="005F83"/>
            </a:gs>
            <a:gs pos="69000">
              <a:srgbClr val="3EB1C8"/>
            </a:gs>
            <a:gs pos="97000">
              <a:srgbClr val="3EB1C8"/>
            </a:gs>
          </a:gsLst>
          <a:lin ang="4200000" scaled="0"/>
          <a:tileRect/>
        </a:gradFill>
        <a:effectLst/>
      </p:bgPr>
    </p:bg>
    <p:spTree>
      <p:nvGrpSpPr>
        <p:cNvPr id="1" name="Shape 5"/>
        <p:cNvGrpSpPr/>
        <p:nvPr/>
      </p:nvGrpSpPr>
      <p:grpSpPr>
        <a:xfrm>
          <a:off x="0" y="0"/>
          <a:ext cx="0" cy="0"/>
          <a:chOff x="0" y="0"/>
          <a:chExt cx="0" cy="0"/>
        </a:xfrm>
      </p:grpSpPr>
      <p:pic>
        <p:nvPicPr>
          <p:cNvPr id="2" name="Picture 1" descr="A black and white text&#10;&#10;Description automatically generated">
            <a:extLst>
              <a:ext uri="{FF2B5EF4-FFF2-40B4-BE49-F238E27FC236}">
                <a16:creationId xmlns:a16="http://schemas.microsoft.com/office/drawing/2014/main" id="{BE627676-2C64-057A-49D0-8B5475C52D5A}"/>
              </a:ext>
            </a:extLst>
          </p:cNvPr>
          <p:cNvPicPr>
            <a:picLocks noChangeAspect="1"/>
          </p:cNvPicPr>
          <p:nvPr userDrawn="1"/>
        </p:nvPicPr>
        <p:blipFill>
          <a:blip r:embed="rId9"/>
          <a:stretch>
            <a:fillRect/>
          </a:stretch>
        </p:blipFill>
        <p:spPr>
          <a:xfrm>
            <a:off x="48062" y="4733925"/>
            <a:ext cx="2385294" cy="363072"/>
          </a:xfrm>
          <a:prstGeom prst="rect">
            <a:avLst/>
          </a:prstGeom>
        </p:spPr>
      </p:pic>
      <p:sp>
        <p:nvSpPr>
          <p:cNvPr id="7" name="Title Placeholder 6">
            <a:extLst>
              <a:ext uri="{FF2B5EF4-FFF2-40B4-BE49-F238E27FC236}">
                <a16:creationId xmlns:a16="http://schemas.microsoft.com/office/drawing/2014/main" id="{79F006DF-3276-D3AC-C88E-AC002A35C978}"/>
              </a:ext>
            </a:extLst>
          </p:cNvPr>
          <p:cNvSpPr>
            <a:spLocks noGrp="1"/>
          </p:cNvSpPr>
          <p:nvPr>
            <p:ph type="title"/>
          </p:nvPr>
        </p:nvSpPr>
        <p:spPr>
          <a:xfrm>
            <a:off x="628650" y="274638"/>
            <a:ext cx="7886700" cy="9937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9" name="Text Placeholder 8">
            <a:extLst>
              <a:ext uri="{FF2B5EF4-FFF2-40B4-BE49-F238E27FC236}">
                <a16:creationId xmlns:a16="http://schemas.microsoft.com/office/drawing/2014/main" id="{0F223AE8-B6B0-5132-6097-260A58823914}"/>
              </a:ext>
            </a:extLst>
          </p:cNvPr>
          <p:cNvSpPr>
            <a:spLocks noGrp="1"/>
          </p:cNvSpPr>
          <p:nvPr>
            <p:ph type="body" idx="1"/>
          </p:nvPr>
        </p:nvSpPr>
        <p:spPr>
          <a:xfrm>
            <a:off x="628650" y="1370013"/>
            <a:ext cx="7886700" cy="3262312"/>
          </a:xfrm>
          <a:prstGeom prst="rect">
            <a:avLst/>
          </a:prstGeom>
        </p:spPr>
        <p:txBody>
          <a:bodyPr vert="horz" lIns="91440" tIns="45720" rIns="91440" bIns="45720" rtlCol="0">
            <a:normAutofit/>
          </a:bodyPr>
          <a:lstStyle/>
          <a:p>
            <a:pPr lvl="0"/>
            <a:r>
              <a:rPr lang="en-US"/>
              <a:t>Level one</a:t>
            </a:r>
          </a:p>
          <a:p>
            <a:pPr lvl="5"/>
            <a:r>
              <a:rPr lang="en-US"/>
              <a:t>	Level two	</a:t>
            </a:r>
          </a:p>
          <a:p>
            <a:pPr lvl="6"/>
            <a:r>
              <a:rPr lang="en-US"/>
              <a:t>	Level three</a:t>
            </a:r>
          </a:p>
          <a:p>
            <a:pPr lvl="0"/>
            <a:r>
              <a:rPr lang="en-US"/>
              <a:t>Level one</a:t>
            </a:r>
          </a:p>
          <a:p>
            <a:pPr marL="273050" marR="0" lvl="0" indent="-273050" algn="l"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a:pPr>
            <a:r>
              <a:rPr lang="en-US"/>
              <a:t>Level one</a:t>
            </a:r>
          </a:p>
          <a:p>
            <a:pPr marL="273050" marR="0" lvl="0" indent="-273050" algn="l"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a:pPr>
            <a:r>
              <a:rPr lang="en-US"/>
              <a:t>Level one</a:t>
            </a:r>
          </a:p>
          <a:p>
            <a:pPr lvl="0"/>
            <a:endParaRPr lang="en-US"/>
          </a:p>
          <a:p>
            <a:pPr lvl="6"/>
            <a:endParaRPr lang="en-US"/>
          </a:p>
        </p:txBody>
      </p:sp>
      <p:pic>
        <p:nvPicPr>
          <p:cNvPr id="3" name="Picture 2">
            <a:extLst>
              <a:ext uri="{FF2B5EF4-FFF2-40B4-BE49-F238E27FC236}">
                <a16:creationId xmlns:a16="http://schemas.microsoft.com/office/drawing/2014/main" id="{EB9FC22F-5965-181D-9D3C-9726B28EDCD2}"/>
              </a:ext>
            </a:extLst>
          </p:cNvPr>
          <p:cNvPicPr>
            <a:picLocks noChangeAspect="1"/>
          </p:cNvPicPr>
          <p:nvPr userDrawn="1"/>
        </p:nvPicPr>
        <p:blipFill>
          <a:blip r:embed="rId10"/>
          <a:srcRect/>
          <a:stretch/>
        </p:blipFill>
        <p:spPr>
          <a:xfrm>
            <a:off x="8379620" y="4681345"/>
            <a:ext cx="682884" cy="386885"/>
          </a:xfrm>
          <a:prstGeom prst="rect">
            <a:avLst/>
          </a:prstGeom>
        </p:spPr>
      </p:pic>
    </p:spTree>
  </p:cSld>
  <p:clrMap bg1="lt1" tx1="dk1" bg2="dk2" tx2="lt2" accent1="accent1" accent2="accent2" accent3="accent3" accent4="accent4" accent5="accent5" accent6="accent6" hlink="hlink" folHlink="folHlink"/>
  <p:sldLayoutIdLst>
    <p:sldLayoutId id="2147483702" r:id="rId1"/>
    <p:sldLayoutId id="2147483739" r:id="rId2"/>
    <p:sldLayoutId id="2147483703" r:id="rId3"/>
    <p:sldLayoutId id="2147483706" r:id="rId4"/>
    <p:sldLayoutId id="2147483724" r:id="rId5"/>
    <p:sldLayoutId id="2147483725" r:id="rId6"/>
    <p:sldLayoutId id="2147483726" r:id="rId7"/>
  </p:sldLayoutIdLst>
  <p:hf sldNum="0" hdr="0" ftr="0" dt="0"/>
  <p:txStyles>
    <p:titleStyle>
      <a:defPPr marR="0" lvl="0" algn="l" rtl="0">
        <a:lnSpc>
          <a:spcPct val="100000"/>
        </a:lnSpc>
        <a:spcBef>
          <a:spcPts val="0"/>
        </a:spcBef>
        <a:spcAft>
          <a:spcPts val="0"/>
        </a:spcAft>
      </a:defPPr>
      <a:lvl1pPr marR="0" lvl="0" algn="ctr" rtl="0" eaLnBrk="1" hangingPunct="1">
        <a:lnSpc>
          <a:spcPct val="100000"/>
        </a:lnSpc>
        <a:spcBef>
          <a:spcPts val="0"/>
        </a:spcBef>
        <a:spcAft>
          <a:spcPts val="0"/>
        </a:spcAft>
        <a:buClr>
          <a:srgbClr val="000000"/>
        </a:buClr>
        <a:buFont typeface="Arial"/>
        <a:defRPr sz="3200" b="0" i="0" u="none" strike="noStrike" cap="none">
          <a:solidFill>
            <a:schemeClr val="tx1"/>
          </a:solidFill>
          <a:latin typeface="+mj-lt"/>
          <a:ea typeface="Arial" panose="020B0604020202020204" pitchFamily="34" charset="0"/>
          <a:cs typeface="Arial" panose="020B0604020202020204" pitchFamily="34" charset="0"/>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273050" marR="0" lvl="0" indent="-273050" algn="l"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sz="1400" b="0" i="0" u="none" strike="noStrike" cap="none">
          <a:solidFill>
            <a:schemeClr val="tx1"/>
          </a:solidFill>
          <a:latin typeface="+mn-lt"/>
          <a:ea typeface="Arial"/>
          <a:cs typeface="Arial"/>
          <a:sym typeface="Arial"/>
        </a:defRPr>
      </a:lvl1pPr>
      <a:lvl2pPr marL="285750" marR="0" lvl="1" indent="-285750" algn="l"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chemeClr val="tx1"/>
          </a:solidFill>
          <a:latin typeface="Arial"/>
          <a:ea typeface="Arial"/>
          <a:cs typeface="Arial"/>
          <a:sym typeface="Arial"/>
        </a:defRPr>
      </a:lvl2pPr>
      <a:lvl3pPr marL="285750" marR="0" lvl="2" indent="-285750" algn="l"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chemeClr val="tx1"/>
          </a:solidFill>
          <a:latin typeface="Arial"/>
          <a:ea typeface="Arial"/>
          <a:cs typeface="Arial"/>
          <a:sym typeface="Arial"/>
        </a:defRPr>
      </a:lvl3pPr>
      <a:lvl4pPr marL="285750" marR="0" lvl="3" indent="-285750" algn="l"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chemeClr val="tx1"/>
          </a:solidFill>
          <a:latin typeface="Arial"/>
          <a:ea typeface="Arial"/>
          <a:cs typeface="Arial"/>
          <a:sym typeface="Arial"/>
        </a:defRPr>
      </a:lvl4pPr>
      <a:lvl5pPr marL="285750" marR="0" lvl="4" indent="-285750" algn="l"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chemeClr val="tx1"/>
          </a:solidFill>
          <a:latin typeface="Arial"/>
          <a:ea typeface="Arial"/>
          <a:cs typeface="Arial"/>
          <a:sym typeface="Arial"/>
        </a:defRPr>
      </a:lvl5pPr>
      <a:lvl6pPr marL="273050" marR="0" lvl="5" indent="-96838" algn="l" defTabSz="447675"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rgbClr val="FFFFFF"/>
          </a:solidFill>
          <a:latin typeface="+mn-lt"/>
          <a:ea typeface="Arial"/>
          <a:cs typeface="Arial"/>
          <a:sym typeface="Arial"/>
        </a:defRPr>
      </a:lvl6pPr>
      <a:lvl7pPr marL="360363" marR="0" lvl="6" indent="87313" algn="l" defTabSz="623888" rtl="0" eaLnBrk="1" hangingPunct="1">
        <a:lnSpc>
          <a:spcPct val="100000"/>
        </a:lnSpc>
        <a:spcBef>
          <a:spcPts val="0"/>
        </a:spcBef>
        <a:spcAft>
          <a:spcPts val="0"/>
        </a:spcAft>
        <a:buClr>
          <a:schemeClr val="tx1"/>
        </a:buClr>
        <a:buFont typeface="Arial" panose="020B0604020202020204" pitchFamily="34" charset="0"/>
        <a:buChar char="•"/>
        <a:defRPr sz="1400" b="0" i="0" u="none" strike="noStrike" cap="none">
          <a:solidFill>
            <a:srgbClr val="FFFFFF"/>
          </a:solidFill>
          <a:latin typeface="+mn-lt"/>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20" userDrawn="1">
          <p15:clr>
            <a:srgbClr val="F26B43"/>
          </p15:clr>
        </p15:guide>
        <p15:guide id="2" pos="288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lack and white text&#10;&#10;Description automatically generated">
            <a:extLst>
              <a:ext uri="{FF2B5EF4-FFF2-40B4-BE49-F238E27FC236}">
                <a16:creationId xmlns:a16="http://schemas.microsoft.com/office/drawing/2014/main" id="{AB28CA4B-A587-FBF6-22C3-92D92EAC3599}"/>
              </a:ext>
            </a:extLst>
          </p:cNvPr>
          <p:cNvPicPr>
            <a:picLocks noChangeAspect="1"/>
          </p:cNvPicPr>
          <p:nvPr userDrawn="1"/>
        </p:nvPicPr>
        <p:blipFill>
          <a:blip r:embed="rId13"/>
          <a:stretch>
            <a:fillRect/>
          </a:stretch>
        </p:blipFill>
        <p:spPr>
          <a:xfrm>
            <a:off x="48062" y="4733925"/>
            <a:ext cx="2385294" cy="363072"/>
          </a:xfrm>
          <a:prstGeom prst="rect">
            <a:avLst/>
          </a:prstGeom>
        </p:spPr>
      </p:pic>
    </p:spTree>
    <p:extLst>
      <p:ext uri="{BB962C8B-B14F-4D97-AF65-F5344CB8AC3E}">
        <p14:creationId xmlns:p14="http://schemas.microsoft.com/office/powerpoint/2010/main" val="2652461216"/>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28.svg"/><Relationship Id="rId5" Type="http://schemas.openxmlformats.org/officeDocument/2006/relationships/image" Target="../media/image27.sv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svg"/></Relationships>
</file>

<file path=ppt/slides/_rels/slide1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svg"/><Relationship Id="rId3" Type="http://schemas.openxmlformats.org/officeDocument/2006/relationships/image" Target="../media/image33.svg"/><Relationship Id="rId7" Type="http://schemas.microsoft.com/office/2007/relationships/hdphoto" Target="../media/hdphoto1.wdp"/><Relationship Id="rId12" Type="http://schemas.openxmlformats.org/officeDocument/2006/relationships/image" Target="../media/image41.sv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36.png"/><Relationship Id="rId11" Type="http://schemas.openxmlformats.org/officeDocument/2006/relationships/image" Target="../media/image40.svg"/><Relationship Id="rId5" Type="http://schemas.openxmlformats.org/officeDocument/2006/relationships/image" Target="../media/image35.svg"/><Relationship Id="rId10" Type="http://schemas.openxmlformats.org/officeDocument/2006/relationships/image" Target="../media/image39.svg"/><Relationship Id="rId4" Type="http://schemas.openxmlformats.org/officeDocument/2006/relationships/image" Target="../media/image34.svg"/><Relationship Id="rId9" Type="http://schemas.openxmlformats.org/officeDocument/2006/relationships/image" Target="../media/image38.svg"/></Relationships>
</file>

<file path=ppt/slides/_rels/slide1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svg"/><Relationship Id="rId7" Type="http://schemas.openxmlformats.org/officeDocument/2006/relationships/image" Target="../media/image47.svg"/><Relationship Id="rId12" Type="http://schemas.openxmlformats.org/officeDocument/2006/relationships/image" Target="../media/image52.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6.svg"/><Relationship Id="rId11" Type="http://schemas.openxmlformats.org/officeDocument/2006/relationships/image" Target="../media/image51.svg"/><Relationship Id="rId5" Type="http://schemas.openxmlformats.org/officeDocument/2006/relationships/image" Target="../media/image45.sv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svg"/></Relationships>
</file>

<file path=ppt/slides/_rels/slide15.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5.xml"/><Relationship Id="rId6" Type="http://schemas.openxmlformats.org/officeDocument/2006/relationships/image" Target="../media/image57.jpeg"/><Relationship Id="rId5" Type="http://schemas.openxmlformats.org/officeDocument/2006/relationships/image" Target="../media/image56.jpeg"/><Relationship Id="rId10" Type="http://schemas.openxmlformats.org/officeDocument/2006/relationships/image" Target="../media/image61.png"/><Relationship Id="rId4" Type="http://schemas.openxmlformats.org/officeDocument/2006/relationships/image" Target="../media/image55.png"/><Relationship Id="rId9" Type="http://schemas.openxmlformats.org/officeDocument/2006/relationships/image" Target="../media/image6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2.png"/></Relationships>
</file>

<file path=ppt/slides/_rels/slide17.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64.jpeg"/><Relationship Id="rId7" Type="http://schemas.openxmlformats.org/officeDocument/2006/relationships/image" Target="../media/image68.png"/><Relationship Id="rId2" Type="http://schemas.openxmlformats.org/officeDocument/2006/relationships/image" Target="../media/image63.jpeg"/><Relationship Id="rId1" Type="http://schemas.openxmlformats.org/officeDocument/2006/relationships/slideLayout" Target="../slideLayouts/slideLayout6.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7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2.png"/></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3.jpeg"/><Relationship Id="rId2" Type="http://schemas.openxmlformats.org/officeDocument/2006/relationships/image" Target="../media/image55.png"/><Relationship Id="rId1" Type="http://schemas.openxmlformats.org/officeDocument/2006/relationships/slideLayout" Target="../slideLayouts/slideLayout5.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EEDF115-E975-410E-301A-E22B555B098E}"/>
              </a:ext>
            </a:extLst>
          </p:cNvPr>
          <p:cNvSpPr txBox="1"/>
          <p:nvPr/>
        </p:nvSpPr>
        <p:spPr>
          <a:xfrm>
            <a:off x="91233" y="380096"/>
            <a:ext cx="5740970" cy="744204"/>
          </a:xfrm>
          <a:prstGeom prst="rect">
            <a:avLst/>
          </a:prstGeom>
        </p:spPr>
        <p:txBody>
          <a:bodyPr vert="horz" wrap="square" lIns="0" tIns="5487" rIns="0" bIns="0" rtlCol="0" anchor="t">
            <a:spAutoFit/>
          </a:bodyPr>
          <a:lstStyle/>
          <a:p>
            <a:pPr marL="5715" algn="ctr">
              <a:spcBef>
                <a:spcPts val="2795"/>
              </a:spcBef>
            </a:pPr>
            <a:r>
              <a:rPr lang="en-GB" sz="2400" b="1">
                <a:solidFill>
                  <a:schemeClr val="bg1"/>
                </a:solidFill>
                <a:latin typeface="Arial" panose="020B0604020202020204" pitchFamily="34" charset="0"/>
                <a:cs typeface="Arial" panose="020B0604020202020204" pitchFamily="34" charset="0"/>
              </a:rPr>
              <a:t>Sustainability without compromise:</a:t>
            </a:r>
            <a:br>
              <a:rPr lang="en-GB" sz="2400" b="1">
                <a:solidFill>
                  <a:schemeClr val="bg1"/>
                </a:solidFill>
                <a:latin typeface="Arial" panose="020B0604020202020204" pitchFamily="34" charset="0"/>
                <a:cs typeface="Arial" panose="020B0604020202020204" pitchFamily="34" charset="0"/>
              </a:rPr>
            </a:br>
            <a:r>
              <a:rPr lang="en-GB" sz="2400" b="1">
                <a:solidFill>
                  <a:schemeClr val="bg1"/>
                </a:solidFill>
                <a:latin typeface="Arial" panose="020B0604020202020204" pitchFamily="34" charset="0"/>
                <a:cs typeface="Arial" panose="020B0604020202020204" pitchFamily="34" charset="0"/>
              </a:rPr>
              <a:t>A user-centric, data-driven approach</a:t>
            </a:r>
            <a:endParaRPr lang="en-IE" sz="2400" b="1">
              <a:solidFill>
                <a:schemeClr val="bg1"/>
              </a:solidFill>
              <a:latin typeface="Arial" panose="020B0604020202020204" pitchFamily="34" charset="0"/>
              <a:cs typeface="Arial" panose="020B0604020202020204" pitchFamily="34" charset="0"/>
            </a:endParaRPr>
          </a:p>
        </p:txBody>
      </p:sp>
      <p:sp>
        <p:nvSpPr>
          <p:cNvPr id="3" name="object 5">
            <a:extLst>
              <a:ext uri="{FF2B5EF4-FFF2-40B4-BE49-F238E27FC236}">
                <a16:creationId xmlns:a16="http://schemas.microsoft.com/office/drawing/2014/main" id="{D4105DF1-98B4-E2BE-638F-840D4E47D361}"/>
              </a:ext>
            </a:extLst>
          </p:cNvPr>
          <p:cNvSpPr/>
          <p:nvPr/>
        </p:nvSpPr>
        <p:spPr>
          <a:xfrm>
            <a:off x="5981825" y="0"/>
            <a:ext cx="2222881" cy="559403"/>
          </a:xfrm>
          <a:custGeom>
            <a:avLst/>
            <a:gdLst/>
            <a:ahLst/>
            <a:cxnLst/>
            <a:rect l="l" t="t" r="r" b="b"/>
            <a:pathLst>
              <a:path w="4887594" h="1229995">
                <a:moveTo>
                  <a:pt x="4887107" y="0"/>
                </a:moveTo>
                <a:lnTo>
                  <a:pt x="0" y="0"/>
                </a:lnTo>
                <a:lnTo>
                  <a:pt x="1229690" y="1229700"/>
                </a:lnTo>
                <a:lnTo>
                  <a:pt x="3851065" y="1229700"/>
                </a:lnTo>
                <a:lnTo>
                  <a:pt x="4887107" y="0"/>
                </a:lnTo>
                <a:close/>
              </a:path>
            </a:pathLst>
          </a:custGeom>
          <a:solidFill>
            <a:srgbClr val="B0015C"/>
          </a:solidFill>
        </p:spPr>
        <p:txBody>
          <a:bodyPr wrap="square" lIns="0" tIns="0" rIns="0" bIns="0" rtlCol="0"/>
          <a:lstStyle/>
          <a:p>
            <a:endParaRPr lang="en-IE" sz="819"/>
          </a:p>
        </p:txBody>
      </p:sp>
      <p:sp>
        <p:nvSpPr>
          <p:cNvPr id="4" name="object 6">
            <a:extLst>
              <a:ext uri="{FF2B5EF4-FFF2-40B4-BE49-F238E27FC236}">
                <a16:creationId xmlns:a16="http://schemas.microsoft.com/office/drawing/2014/main" id="{36FFA166-3F1C-46C4-5714-306F3CC999F0}"/>
              </a:ext>
            </a:extLst>
          </p:cNvPr>
          <p:cNvSpPr/>
          <p:nvPr/>
        </p:nvSpPr>
        <p:spPr>
          <a:xfrm>
            <a:off x="7733291" y="0"/>
            <a:ext cx="848778" cy="559403"/>
          </a:xfrm>
          <a:custGeom>
            <a:avLst/>
            <a:gdLst/>
            <a:ahLst/>
            <a:cxnLst/>
            <a:rect l="l" t="t" r="r" b="b"/>
            <a:pathLst>
              <a:path w="1866265" h="1229995">
                <a:moveTo>
                  <a:pt x="1865817" y="0"/>
                </a:moveTo>
                <a:lnTo>
                  <a:pt x="1036041" y="0"/>
                </a:lnTo>
                <a:lnTo>
                  <a:pt x="0" y="1229700"/>
                </a:lnTo>
                <a:lnTo>
                  <a:pt x="857083" y="1229700"/>
                </a:lnTo>
                <a:lnTo>
                  <a:pt x="1865817" y="0"/>
                </a:lnTo>
                <a:close/>
              </a:path>
            </a:pathLst>
          </a:custGeom>
          <a:solidFill>
            <a:srgbClr val="1FB070"/>
          </a:solidFill>
        </p:spPr>
        <p:txBody>
          <a:bodyPr wrap="square" lIns="0" tIns="0" rIns="0" bIns="0" rtlCol="0"/>
          <a:lstStyle/>
          <a:p>
            <a:endParaRPr lang="en-IE" sz="819"/>
          </a:p>
        </p:txBody>
      </p:sp>
      <p:sp>
        <p:nvSpPr>
          <p:cNvPr id="5" name="object 7">
            <a:extLst>
              <a:ext uri="{FF2B5EF4-FFF2-40B4-BE49-F238E27FC236}">
                <a16:creationId xmlns:a16="http://schemas.microsoft.com/office/drawing/2014/main" id="{3A60F6A9-752B-A1C4-62DB-AB62AB26CC5B}"/>
              </a:ext>
            </a:extLst>
          </p:cNvPr>
          <p:cNvSpPr/>
          <p:nvPr/>
        </p:nvSpPr>
        <p:spPr>
          <a:xfrm>
            <a:off x="8123093" y="0"/>
            <a:ext cx="1017437" cy="559403"/>
          </a:xfrm>
          <a:custGeom>
            <a:avLst/>
            <a:gdLst/>
            <a:ahLst/>
            <a:cxnLst/>
            <a:rect l="l" t="t" r="r" b="b"/>
            <a:pathLst>
              <a:path w="2237105" h="1229995">
                <a:moveTo>
                  <a:pt x="2236958" y="0"/>
                </a:moveTo>
                <a:lnTo>
                  <a:pt x="1008733" y="0"/>
                </a:lnTo>
                <a:lnTo>
                  <a:pt x="0" y="1229700"/>
                </a:lnTo>
                <a:lnTo>
                  <a:pt x="2236958" y="1229700"/>
                </a:lnTo>
                <a:lnTo>
                  <a:pt x="2236958" y="0"/>
                </a:lnTo>
                <a:close/>
              </a:path>
            </a:pathLst>
          </a:custGeom>
          <a:solidFill>
            <a:srgbClr val="7A7BB7"/>
          </a:solidFill>
        </p:spPr>
        <p:txBody>
          <a:bodyPr wrap="square" lIns="0" tIns="0" rIns="0" bIns="0" rtlCol="0"/>
          <a:lstStyle/>
          <a:p>
            <a:endParaRPr lang="en-IE" sz="819"/>
          </a:p>
        </p:txBody>
      </p:sp>
      <p:pic>
        <p:nvPicPr>
          <p:cNvPr id="6" name="object 10">
            <a:extLst>
              <a:ext uri="{FF2B5EF4-FFF2-40B4-BE49-F238E27FC236}">
                <a16:creationId xmlns:a16="http://schemas.microsoft.com/office/drawing/2014/main" id="{7699940B-B46E-44D3-3518-117D345847E2}"/>
              </a:ext>
            </a:extLst>
          </p:cNvPr>
          <p:cNvPicPr/>
          <p:nvPr/>
        </p:nvPicPr>
        <p:blipFill>
          <a:blip r:embed="rId3" cstate="print"/>
          <a:stretch>
            <a:fillRect/>
          </a:stretch>
        </p:blipFill>
        <p:spPr>
          <a:xfrm>
            <a:off x="5833755" y="724481"/>
            <a:ext cx="3305261" cy="4418657"/>
          </a:xfrm>
          <a:prstGeom prst="rect">
            <a:avLst/>
          </a:prstGeom>
        </p:spPr>
      </p:pic>
      <p:sp>
        <p:nvSpPr>
          <p:cNvPr id="7" name="object 11">
            <a:extLst>
              <a:ext uri="{FF2B5EF4-FFF2-40B4-BE49-F238E27FC236}">
                <a16:creationId xmlns:a16="http://schemas.microsoft.com/office/drawing/2014/main" id="{D16A421C-D232-14E2-9A78-AC0D2F17AA15}"/>
              </a:ext>
            </a:extLst>
          </p:cNvPr>
          <p:cNvSpPr/>
          <p:nvPr/>
        </p:nvSpPr>
        <p:spPr>
          <a:xfrm>
            <a:off x="8711991" y="4714662"/>
            <a:ext cx="428577" cy="428577"/>
          </a:xfrm>
          <a:custGeom>
            <a:avLst/>
            <a:gdLst/>
            <a:ahLst/>
            <a:cxnLst/>
            <a:rect l="l" t="t" r="r" b="b"/>
            <a:pathLst>
              <a:path w="942340" h="942340">
                <a:moveTo>
                  <a:pt x="942107" y="0"/>
                </a:moveTo>
                <a:lnTo>
                  <a:pt x="0" y="942117"/>
                </a:lnTo>
                <a:lnTo>
                  <a:pt x="942107" y="942117"/>
                </a:lnTo>
                <a:lnTo>
                  <a:pt x="942107" y="0"/>
                </a:lnTo>
                <a:close/>
              </a:path>
            </a:pathLst>
          </a:custGeom>
          <a:solidFill>
            <a:srgbClr val="00A9B7"/>
          </a:solidFill>
        </p:spPr>
        <p:txBody>
          <a:bodyPr wrap="square" lIns="0" tIns="0" rIns="0" bIns="0" rtlCol="0"/>
          <a:lstStyle/>
          <a:p>
            <a:endParaRPr lang="en-IE" sz="819"/>
          </a:p>
        </p:txBody>
      </p:sp>
      <p:grpSp>
        <p:nvGrpSpPr>
          <p:cNvPr id="8" name="object 25">
            <a:extLst>
              <a:ext uri="{FF2B5EF4-FFF2-40B4-BE49-F238E27FC236}">
                <a16:creationId xmlns:a16="http://schemas.microsoft.com/office/drawing/2014/main" id="{4B36143B-4DC6-C6E5-C08E-C5C3F1D260E6}"/>
              </a:ext>
            </a:extLst>
          </p:cNvPr>
          <p:cNvGrpSpPr/>
          <p:nvPr/>
        </p:nvGrpSpPr>
        <p:grpSpPr>
          <a:xfrm>
            <a:off x="4848918" y="3334402"/>
            <a:ext cx="891652" cy="1808940"/>
            <a:chOff x="10508174" y="6082529"/>
            <a:chExt cx="2113283" cy="5226472"/>
          </a:xfrm>
        </p:grpSpPr>
        <p:sp>
          <p:nvSpPr>
            <p:cNvPr id="9" name="object 26">
              <a:extLst>
                <a:ext uri="{FF2B5EF4-FFF2-40B4-BE49-F238E27FC236}">
                  <a16:creationId xmlns:a16="http://schemas.microsoft.com/office/drawing/2014/main" id="{7744FE39-756A-68B5-D52E-3B74AA10D3C9}"/>
                </a:ext>
              </a:extLst>
            </p:cNvPr>
            <p:cNvSpPr/>
            <p:nvPr/>
          </p:nvSpPr>
          <p:spPr>
            <a:xfrm>
              <a:off x="10508177" y="6082529"/>
              <a:ext cx="2113280" cy="3215005"/>
            </a:xfrm>
            <a:custGeom>
              <a:avLst/>
              <a:gdLst/>
              <a:ahLst/>
              <a:cxnLst/>
              <a:rect l="l" t="t" r="r" b="b"/>
              <a:pathLst>
                <a:path w="2113279" h="3215004">
                  <a:moveTo>
                    <a:pt x="2113077" y="0"/>
                  </a:moveTo>
                  <a:lnTo>
                    <a:pt x="0" y="2336295"/>
                  </a:lnTo>
                  <a:lnTo>
                    <a:pt x="0" y="3214938"/>
                  </a:lnTo>
                  <a:lnTo>
                    <a:pt x="2113077" y="875460"/>
                  </a:lnTo>
                  <a:lnTo>
                    <a:pt x="2113077" y="0"/>
                  </a:lnTo>
                  <a:close/>
                </a:path>
              </a:pathLst>
            </a:custGeom>
            <a:solidFill>
              <a:srgbClr val="F08045"/>
            </a:solidFill>
          </p:spPr>
          <p:txBody>
            <a:bodyPr wrap="square" lIns="0" tIns="0" rIns="0" bIns="0" rtlCol="0"/>
            <a:lstStyle/>
            <a:p>
              <a:endParaRPr lang="en-IE" sz="819"/>
            </a:p>
          </p:txBody>
        </p:sp>
        <p:sp>
          <p:nvSpPr>
            <p:cNvPr id="10" name="object 27">
              <a:extLst>
                <a:ext uri="{FF2B5EF4-FFF2-40B4-BE49-F238E27FC236}">
                  <a16:creationId xmlns:a16="http://schemas.microsoft.com/office/drawing/2014/main" id="{51ED2154-84EB-BD50-87E1-4CA4CE136568}"/>
                </a:ext>
              </a:extLst>
            </p:cNvPr>
            <p:cNvSpPr/>
            <p:nvPr/>
          </p:nvSpPr>
          <p:spPr>
            <a:xfrm>
              <a:off x="10508174" y="6957981"/>
              <a:ext cx="2113280" cy="4351020"/>
            </a:xfrm>
            <a:custGeom>
              <a:avLst/>
              <a:gdLst/>
              <a:ahLst/>
              <a:cxnLst/>
              <a:rect l="l" t="t" r="r" b="b"/>
              <a:pathLst>
                <a:path w="2113279" h="4351020">
                  <a:moveTo>
                    <a:pt x="2113087" y="0"/>
                  </a:moveTo>
                  <a:lnTo>
                    <a:pt x="0" y="2339488"/>
                  </a:lnTo>
                  <a:lnTo>
                    <a:pt x="0" y="4350569"/>
                  </a:lnTo>
                  <a:lnTo>
                    <a:pt x="2113087" y="4350569"/>
                  </a:lnTo>
                  <a:lnTo>
                    <a:pt x="2113087" y="0"/>
                  </a:lnTo>
                  <a:close/>
                </a:path>
              </a:pathLst>
            </a:custGeom>
            <a:solidFill>
              <a:srgbClr val="255EA8"/>
            </a:solidFill>
          </p:spPr>
          <p:txBody>
            <a:bodyPr wrap="square" lIns="0" tIns="0" rIns="0" bIns="0" rtlCol="0"/>
            <a:lstStyle/>
            <a:p>
              <a:endParaRPr lang="en-IE" sz="819"/>
            </a:p>
          </p:txBody>
        </p:sp>
      </p:grpSp>
      <p:pic>
        <p:nvPicPr>
          <p:cNvPr id="11" name="Picture 10">
            <a:extLst>
              <a:ext uri="{FF2B5EF4-FFF2-40B4-BE49-F238E27FC236}">
                <a16:creationId xmlns:a16="http://schemas.microsoft.com/office/drawing/2014/main" id="{BE3B31BF-1CBB-4789-7492-FE591FA3054C}"/>
              </a:ext>
            </a:extLst>
          </p:cNvPr>
          <p:cNvPicPr>
            <a:picLocks noChangeAspect="1"/>
          </p:cNvPicPr>
          <p:nvPr/>
        </p:nvPicPr>
        <p:blipFill>
          <a:blip r:embed="rId4"/>
          <a:stretch>
            <a:fillRect/>
          </a:stretch>
        </p:blipFill>
        <p:spPr>
          <a:xfrm>
            <a:off x="2886303" y="4414954"/>
            <a:ext cx="1163184" cy="732916"/>
          </a:xfrm>
          <a:prstGeom prst="rect">
            <a:avLst/>
          </a:prstGeom>
        </p:spPr>
      </p:pic>
      <p:pic>
        <p:nvPicPr>
          <p:cNvPr id="12" name="Picture 11">
            <a:extLst>
              <a:ext uri="{FF2B5EF4-FFF2-40B4-BE49-F238E27FC236}">
                <a16:creationId xmlns:a16="http://schemas.microsoft.com/office/drawing/2014/main" id="{82ED1D46-9B17-9C46-AAEE-8E7EEE7A0786}"/>
              </a:ext>
            </a:extLst>
          </p:cNvPr>
          <p:cNvPicPr>
            <a:picLocks noChangeAspect="1"/>
          </p:cNvPicPr>
          <p:nvPr/>
        </p:nvPicPr>
        <p:blipFill>
          <a:blip r:embed="rId5"/>
          <a:stretch>
            <a:fillRect/>
          </a:stretch>
        </p:blipFill>
        <p:spPr>
          <a:xfrm>
            <a:off x="291555" y="1459450"/>
            <a:ext cx="1405985" cy="1874952"/>
          </a:xfrm>
          <a:prstGeom prst="rect">
            <a:avLst/>
          </a:prstGeom>
        </p:spPr>
      </p:pic>
      <p:pic>
        <p:nvPicPr>
          <p:cNvPr id="13" name="Picture 12">
            <a:extLst>
              <a:ext uri="{FF2B5EF4-FFF2-40B4-BE49-F238E27FC236}">
                <a16:creationId xmlns:a16="http://schemas.microsoft.com/office/drawing/2014/main" id="{4EF457FD-E689-B903-AB84-442425548ABA}"/>
              </a:ext>
            </a:extLst>
          </p:cNvPr>
          <p:cNvPicPr>
            <a:picLocks noChangeAspect="1"/>
          </p:cNvPicPr>
          <p:nvPr/>
        </p:nvPicPr>
        <p:blipFill>
          <a:blip r:embed="rId6"/>
          <a:stretch>
            <a:fillRect/>
          </a:stretch>
        </p:blipFill>
        <p:spPr>
          <a:xfrm>
            <a:off x="1933977" y="1459450"/>
            <a:ext cx="1339252" cy="1874953"/>
          </a:xfrm>
          <a:prstGeom prst="rect">
            <a:avLst/>
          </a:prstGeom>
        </p:spPr>
      </p:pic>
      <p:pic>
        <p:nvPicPr>
          <p:cNvPr id="14" name="Picture 2">
            <a:extLst>
              <a:ext uri="{FF2B5EF4-FFF2-40B4-BE49-F238E27FC236}">
                <a16:creationId xmlns:a16="http://schemas.microsoft.com/office/drawing/2014/main" id="{B0787D02-B924-5465-003C-A1C76529F8A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1993" r="16578"/>
          <a:stretch>
            <a:fillRect/>
          </a:stretch>
        </p:blipFill>
        <p:spPr bwMode="auto">
          <a:xfrm>
            <a:off x="3509667" y="1459450"/>
            <a:ext cx="1339252" cy="1874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a:extLst>
              <a:ext uri="{FF2B5EF4-FFF2-40B4-BE49-F238E27FC236}">
                <a16:creationId xmlns:a16="http://schemas.microsoft.com/office/drawing/2014/main" id="{35D4518A-7029-CB0D-ECE9-94D5E2B7D8B0}"/>
              </a:ext>
            </a:extLst>
          </p:cNvPr>
          <p:cNvSpPr txBox="1"/>
          <p:nvPr/>
        </p:nvSpPr>
        <p:spPr>
          <a:xfrm>
            <a:off x="3410987" y="3700848"/>
            <a:ext cx="1536612" cy="276999"/>
          </a:xfrm>
          <a:prstGeom prst="rect">
            <a:avLst/>
          </a:prstGeom>
          <a:noFill/>
        </p:spPr>
        <p:txBody>
          <a:bodyPr wrap="square">
            <a:spAutoFit/>
          </a:bodyPr>
          <a:lstStyle/>
          <a:p>
            <a:pPr algn="ctr">
              <a:spcAft>
                <a:spcPts val="800"/>
              </a:spcAft>
              <a:buNone/>
            </a:pPr>
            <a:r>
              <a:rPr lang="en-GB" sz="1200">
                <a:solidFill>
                  <a:schemeClr val="bg1"/>
                </a:solidFill>
                <a:effectLst/>
                <a:latin typeface="Arial" panose="020B0604020202020204" pitchFamily="34" charset="0"/>
                <a:ea typeface="Times New Roman" panose="02020603050405020304" pitchFamily="18" charset="0"/>
                <a:cs typeface="Arial" panose="020B0604020202020204" pitchFamily="34" charset="0"/>
              </a:rPr>
              <a:t>Laurent Couillard</a:t>
            </a:r>
          </a:p>
        </p:txBody>
      </p:sp>
      <p:sp>
        <p:nvSpPr>
          <p:cNvPr id="16" name="TextBox 15">
            <a:extLst>
              <a:ext uri="{FF2B5EF4-FFF2-40B4-BE49-F238E27FC236}">
                <a16:creationId xmlns:a16="http://schemas.microsoft.com/office/drawing/2014/main" id="{A8A491BB-AB14-661A-064E-12F59E0F9FCF}"/>
              </a:ext>
            </a:extLst>
          </p:cNvPr>
          <p:cNvSpPr txBox="1"/>
          <p:nvPr/>
        </p:nvSpPr>
        <p:spPr>
          <a:xfrm>
            <a:off x="1835297" y="3700848"/>
            <a:ext cx="1536612" cy="276999"/>
          </a:xfrm>
          <a:prstGeom prst="rect">
            <a:avLst/>
          </a:prstGeom>
          <a:noFill/>
        </p:spPr>
        <p:txBody>
          <a:bodyPr wrap="square">
            <a:spAutoFit/>
          </a:bodyPr>
          <a:lstStyle/>
          <a:p>
            <a:pPr algn="ctr">
              <a:spcAft>
                <a:spcPts val="800"/>
              </a:spcAft>
              <a:buNone/>
            </a:pPr>
            <a:r>
              <a:rPr lang="en-GB" sz="1200">
                <a:solidFill>
                  <a:schemeClr val="bg1"/>
                </a:solidFill>
                <a:effectLst/>
                <a:latin typeface="Arial" panose="020B0604020202020204" pitchFamily="34" charset="0"/>
                <a:ea typeface="Times New Roman" panose="02020603050405020304" pitchFamily="18" charset="0"/>
                <a:cs typeface="Arial" panose="020B0604020202020204" pitchFamily="34" charset="0"/>
              </a:rPr>
              <a:t>Nigel Robinson</a:t>
            </a:r>
            <a:endParaRPr lang="en-GB" sz="1200" b="1">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20836F6A-4F0F-DA62-FAD3-1F2C48C1C093}"/>
              </a:ext>
            </a:extLst>
          </p:cNvPr>
          <p:cNvSpPr txBox="1"/>
          <p:nvPr/>
        </p:nvSpPr>
        <p:spPr>
          <a:xfrm>
            <a:off x="291554" y="3700848"/>
            <a:ext cx="1405986" cy="461665"/>
          </a:xfrm>
          <a:prstGeom prst="rect">
            <a:avLst/>
          </a:prstGeom>
          <a:noFill/>
        </p:spPr>
        <p:txBody>
          <a:bodyPr wrap="square">
            <a:spAutoFit/>
          </a:bodyPr>
          <a:lstStyle/>
          <a:p>
            <a:pPr algn="ctr">
              <a:spcAft>
                <a:spcPts val="800"/>
              </a:spcAft>
              <a:buNone/>
            </a:pPr>
            <a:r>
              <a:rPr lang="en-GB" sz="1200">
                <a:solidFill>
                  <a:schemeClr val="bg1"/>
                </a:solidFill>
                <a:effectLst/>
                <a:latin typeface="Arial" panose="020B0604020202020204" pitchFamily="34" charset="0"/>
                <a:ea typeface="Times New Roman" panose="02020603050405020304" pitchFamily="18" charset="0"/>
                <a:cs typeface="Arial" panose="020B0604020202020204" pitchFamily="34" charset="0"/>
              </a:rPr>
              <a:t>Philippe </a:t>
            </a:r>
            <a:br>
              <a:rPr lang="en-GB" sz="120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1200">
                <a:solidFill>
                  <a:schemeClr val="bg1"/>
                </a:solidFill>
                <a:effectLst/>
                <a:latin typeface="Arial" panose="020B0604020202020204" pitchFamily="34" charset="0"/>
                <a:ea typeface="Times New Roman" panose="02020603050405020304" pitchFamily="18" charset="0"/>
                <a:cs typeface="Arial" panose="020B0604020202020204" pitchFamily="34" charset="0"/>
              </a:rPr>
              <a:t>Lemarchand</a:t>
            </a:r>
          </a:p>
        </p:txBody>
      </p:sp>
      <p:sp>
        <p:nvSpPr>
          <p:cNvPr id="18" name="TextBox 17">
            <a:extLst>
              <a:ext uri="{FF2B5EF4-FFF2-40B4-BE49-F238E27FC236}">
                <a16:creationId xmlns:a16="http://schemas.microsoft.com/office/drawing/2014/main" id="{F013045B-4B76-892D-DA40-DF3D546DAD50}"/>
              </a:ext>
            </a:extLst>
          </p:cNvPr>
          <p:cNvSpPr txBox="1"/>
          <p:nvPr/>
        </p:nvSpPr>
        <p:spPr>
          <a:xfrm>
            <a:off x="1933977" y="3405809"/>
            <a:ext cx="1339252" cy="276999"/>
          </a:xfrm>
          <a:prstGeom prst="rect">
            <a:avLst/>
          </a:prstGeom>
          <a:noFill/>
        </p:spPr>
        <p:txBody>
          <a:bodyPr wrap="square">
            <a:spAutoFit/>
          </a:bodyPr>
          <a:lstStyle/>
          <a:p>
            <a:pPr algn="ctr"/>
            <a:r>
              <a:rPr lang="en-GB" sz="1200" b="1">
                <a:solidFill>
                  <a:schemeClr val="bg1"/>
                </a:solidFill>
                <a:latin typeface="Arial" panose="020B0604020202020204" pitchFamily="34" charset="0"/>
                <a:ea typeface="Aptos" panose="020B0004020202020204" pitchFamily="34" charset="0"/>
                <a:cs typeface="Arial" panose="020B0604020202020204" pitchFamily="34" charset="0"/>
              </a:rPr>
              <a:t>SWG</a:t>
            </a:r>
            <a:endParaRPr lang="en-GB" sz="120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8A6BACC4-BFCE-DCA6-4FE0-76BB1EF94704}"/>
              </a:ext>
            </a:extLst>
          </p:cNvPr>
          <p:cNvSpPr txBox="1"/>
          <p:nvPr/>
        </p:nvSpPr>
        <p:spPr>
          <a:xfrm>
            <a:off x="3509667" y="3401860"/>
            <a:ext cx="1339252" cy="276999"/>
          </a:xfrm>
          <a:prstGeom prst="rect">
            <a:avLst/>
          </a:prstGeom>
          <a:noFill/>
        </p:spPr>
        <p:txBody>
          <a:bodyPr wrap="square">
            <a:spAutoFit/>
          </a:bodyPr>
          <a:lstStyle/>
          <a:p>
            <a:pPr algn="ctr"/>
            <a:r>
              <a:rPr lang="en-GB" sz="1200" b="1" err="1">
                <a:solidFill>
                  <a:schemeClr val="bg1"/>
                </a:solidFill>
                <a:latin typeface="Arial" panose="020B0604020202020204" pitchFamily="34" charset="0"/>
                <a:cs typeface="Arial" panose="020B0604020202020204" pitchFamily="34" charset="0"/>
              </a:rPr>
              <a:t>InUse</a:t>
            </a:r>
            <a:endParaRPr lang="en-GB" sz="1200">
              <a:solidFill>
                <a:schemeClr val="bg1"/>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A5344936-FC73-163D-D634-5DE57C5AE3E8}"/>
              </a:ext>
            </a:extLst>
          </p:cNvPr>
          <p:cNvSpPr txBox="1"/>
          <p:nvPr/>
        </p:nvSpPr>
        <p:spPr>
          <a:xfrm>
            <a:off x="291554" y="3401860"/>
            <a:ext cx="1405986" cy="276999"/>
          </a:xfrm>
          <a:prstGeom prst="rect">
            <a:avLst/>
          </a:prstGeom>
          <a:noFill/>
        </p:spPr>
        <p:txBody>
          <a:bodyPr wrap="square">
            <a:spAutoFit/>
          </a:bodyPr>
          <a:lstStyle/>
          <a:p>
            <a:pPr algn="ctr">
              <a:spcAft>
                <a:spcPts val="800"/>
              </a:spcAft>
              <a:buNone/>
            </a:pPr>
            <a:r>
              <a:rPr lang="en-GB" sz="12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TU Dublin</a:t>
            </a:r>
            <a:endParaRPr lang="en-GB" sz="1200" b="1">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951745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0AB69-7F86-E009-BEC9-D9D9A739548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110EBC-D752-1DBF-5E74-47D348F1146E}"/>
              </a:ext>
            </a:extLst>
          </p:cNvPr>
          <p:cNvSpPr txBox="1"/>
          <p:nvPr/>
        </p:nvSpPr>
        <p:spPr>
          <a:xfrm>
            <a:off x="914032" y="2033141"/>
            <a:ext cx="2346858" cy="1077218"/>
          </a:xfrm>
          <a:prstGeom prst="rect">
            <a:avLst/>
          </a:prstGeom>
          <a:noFill/>
        </p:spPr>
        <p:txBody>
          <a:bodyPr wrap="square" rtlCol="0">
            <a:spAutoFit/>
          </a:bodyPr>
          <a:lstStyle/>
          <a:p>
            <a:pPr algn="r"/>
            <a:r>
              <a:rPr lang="en-GB" sz="3200">
                <a:solidFill>
                  <a:schemeClr val="tx1"/>
                </a:solidFill>
              </a:rPr>
              <a:t>Ask us your questions</a:t>
            </a:r>
          </a:p>
        </p:txBody>
      </p:sp>
      <p:cxnSp>
        <p:nvCxnSpPr>
          <p:cNvPr id="4" name="Straight Connector 3">
            <a:extLst>
              <a:ext uri="{FF2B5EF4-FFF2-40B4-BE49-F238E27FC236}">
                <a16:creationId xmlns:a16="http://schemas.microsoft.com/office/drawing/2014/main" id="{0CCA00A5-B014-F6E3-AF7E-28EED2032498}"/>
              </a:ext>
            </a:extLst>
          </p:cNvPr>
          <p:cNvCxnSpPr>
            <a:cxnSpLocks/>
          </p:cNvCxnSpPr>
          <p:nvPr/>
        </p:nvCxnSpPr>
        <p:spPr>
          <a:xfrm>
            <a:off x="3546921" y="1351886"/>
            <a:ext cx="0" cy="2439729"/>
          </a:xfrm>
          <a:prstGeom prst="line">
            <a:avLst/>
          </a:prstGeom>
          <a:ln w="28575">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A4D23A4-62EF-B4FE-87AF-C017AC6A0C2D}"/>
              </a:ext>
            </a:extLst>
          </p:cNvPr>
          <p:cNvPicPr>
            <a:picLocks noChangeAspect="1"/>
          </p:cNvPicPr>
          <p:nvPr/>
        </p:nvPicPr>
        <p:blipFill>
          <a:blip r:embed="rId3"/>
          <a:stretch>
            <a:fillRect/>
          </a:stretch>
        </p:blipFill>
        <p:spPr>
          <a:xfrm>
            <a:off x="5225172" y="1517524"/>
            <a:ext cx="2108452" cy="2108452"/>
          </a:xfrm>
          <a:prstGeom prst="rect">
            <a:avLst/>
          </a:prstGeom>
        </p:spPr>
      </p:pic>
    </p:spTree>
    <p:extLst>
      <p:ext uri="{BB962C8B-B14F-4D97-AF65-F5344CB8AC3E}">
        <p14:creationId xmlns:p14="http://schemas.microsoft.com/office/powerpoint/2010/main" val="2205821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AC52-9A6B-CD4A-B42A-6E2F8722C6ED}"/>
              </a:ext>
            </a:extLst>
          </p:cNvPr>
          <p:cNvSpPr>
            <a:spLocks noGrp="1"/>
          </p:cNvSpPr>
          <p:nvPr>
            <p:ph type="title"/>
          </p:nvPr>
        </p:nvSpPr>
        <p:spPr>
          <a:xfrm>
            <a:off x="720000" y="190730"/>
            <a:ext cx="7653600" cy="572700"/>
          </a:xfrm>
        </p:spPr>
        <p:txBody>
          <a:bodyPr/>
          <a:lstStyle/>
          <a:p>
            <a:r>
              <a:rPr lang="en-GB"/>
              <a:t>TU Dublin</a:t>
            </a:r>
          </a:p>
        </p:txBody>
      </p:sp>
      <p:sp>
        <p:nvSpPr>
          <p:cNvPr id="3" name="Text Placeholder 2">
            <a:extLst>
              <a:ext uri="{FF2B5EF4-FFF2-40B4-BE49-F238E27FC236}">
                <a16:creationId xmlns:a16="http://schemas.microsoft.com/office/drawing/2014/main" id="{226BE5B1-E7B8-5831-C15F-8E1B257982A0}"/>
              </a:ext>
            </a:extLst>
          </p:cNvPr>
          <p:cNvSpPr>
            <a:spLocks noGrp="1"/>
          </p:cNvSpPr>
          <p:nvPr>
            <p:ph type="body" idx="1"/>
          </p:nvPr>
        </p:nvSpPr>
        <p:spPr>
          <a:xfrm>
            <a:off x="507224" y="1054500"/>
            <a:ext cx="4039576" cy="3284013"/>
          </a:xfrm>
        </p:spPr>
        <p:txBody>
          <a:bodyPr/>
          <a:lstStyle/>
          <a:p>
            <a:pPr marL="285750" indent="-285750">
              <a:spcAft>
                <a:spcPts val="1000"/>
              </a:spcAft>
              <a:buFont typeface="Arial" panose="020B0604020202020204" pitchFamily="34" charset="0"/>
              <a:buChar char="•"/>
            </a:pPr>
            <a:r>
              <a:rPr lang="en-GB"/>
              <a:t>Innovative, forward-thinking university</a:t>
            </a:r>
          </a:p>
          <a:p>
            <a:pPr marL="285750" indent="-285750">
              <a:spcAft>
                <a:spcPts val="1000"/>
              </a:spcAft>
              <a:buFont typeface="Arial" panose="020B0604020202020204" pitchFamily="34" charset="0"/>
              <a:buChar char="•"/>
            </a:pPr>
            <a:endParaRPr lang="en-GB"/>
          </a:p>
          <a:p>
            <a:pPr marL="285750" indent="-285750">
              <a:spcAft>
                <a:spcPts val="1000"/>
              </a:spcAft>
              <a:buFont typeface="Arial" panose="020B0604020202020204" pitchFamily="34" charset="0"/>
              <a:buChar char="•"/>
            </a:pPr>
            <a:r>
              <a:rPr lang="en-GB"/>
              <a:t>Prioritising transformative digital solutions for staff, students and researchers</a:t>
            </a:r>
          </a:p>
          <a:p>
            <a:pPr marL="285750" indent="-285750">
              <a:spcAft>
                <a:spcPts val="1000"/>
              </a:spcAft>
              <a:buFont typeface="Arial" panose="020B0604020202020204" pitchFamily="34" charset="0"/>
              <a:buChar char="•"/>
            </a:pPr>
            <a:endParaRPr lang="en-GB"/>
          </a:p>
          <a:p>
            <a:pPr marL="285750" indent="-285750">
              <a:spcAft>
                <a:spcPts val="1000"/>
              </a:spcAft>
              <a:buFont typeface="Arial" panose="020B0604020202020204" pitchFamily="34" charset="0"/>
              <a:buChar char="•"/>
            </a:pPr>
            <a:r>
              <a:rPr lang="en-GB"/>
              <a:t>Needed to move beyond IWFM to support digitalisation strategy</a:t>
            </a:r>
          </a:p>
        </p:txBody>
      </p:sp>
      <p:pic>
        <p:nvPicPr>
          <p:cNvPr id="4" name="Picture Placeholder 6">
            <a:extLst>
              <a:ext uri="{FF2B5EF4-FFF2-40B4-BE49-F238E27FC236}">
                <a16:creationId xmlns:a16="http://schemas.microsoft.com/office/drawing/2014/main" id="{C7A9021C-1E1B-499B-0445-BFD76243F3BA}"/>
              </a:ext>
            </a:extLst>
          </p:cNvPr>
          <p:cNvPicPr>
            <a:picLocks noChangeAspect="1"/>
          </p:cNvPicPr>
          <p:nvPr/>
        </p:nvPicPr>
        <p:blipFill>
          <a:blip r:embed="rId3"/>
          <a:srcRect l="38058" t="6439" r="17104" b="13861"/>
          <a:stretch>
            <a:fillRect/>
          </a:stretch>
        </p:blipFill>
        <p:spPr>
          <a:xfrm>
            <a:off x="5402300" y="1054500"/>
            <a:ext cx="3034500" cy="3034500"/>
          </a:xfrm>
          <a:prstGeom prst="ellipse">
            <a:avLst/>
          </a:prstGeom>
        </p:spPr>
      </p:pic>
    </p:spTree>
    <p:extLst>
      <p:ext uri="{BB962C8B-B14F-4D97-AF65-F5344CB8AC3E}">
        <p14:creationId xmlns:p14="http://schemas.microsoft.com/office/powerpoint/2010/main" val="4095235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6D665-6D00-3A54-9D4E-AA4C5A7F98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72C6C64-3504-82A5-8252-26DD2E655B88}"/>
              </a:ext>
            </a:extLst>
          </p:cNvPr>
          <p:cNvSpPr/>
          <p:nvPr/>
        </p:nvSpPr>
        <p:spPr>
          <a:xfrm>
            <a:off x="3425198" y="2398527"/>
            <a:ext cx="2312481" cy="186524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BAC2DE7-29A5-17B1-DA3A-F501741F77EB}"/>
              </a:ext>
            </a:extLst>
          </p:cNvPr>
          <p:cNvSpPr/>
          <p:nvPr/>
        </p:nvSpPr>
        <p:spPr>
          <a:xfrm>
            <a:off x="544247" y="2398528"/>
            <a:ext cx="2420399" cy="186524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DCB2F35B-F4E5-3F50-EB22-996310045855}"/>
              </a:ext>
            </a:extLst>
          </p:cNvPr>
          <p:cNvSpPr/>
          <p:nvPr/>
        </p:nvSpPr>
        <p:spPr>
          <a:xfrm>
            <a:off x="6125516" y="2408708"/>
            <a:ext cx="2156851" cy="181853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33E54AB2-826D-D755-8359-7E2A43968B6B}"/>
              </a:ext>
            </a:extLst>
          </p:cNvPr>
          <p:cNvPicPr>
            <a:picLocks noChangeAspect="1"/>
          </p:cNvPicPr>
          <p:nvPr/>
        </p:nvPicPr>
        <p:blipFill>
          <a:blip r:embed="rId3"/>
          <a:stretch>
            <a:fillRect/>
          </a:stretch>
        </p:blipFill>
        <p:spPr>
          <a:xfrm>
            <a:off x="6196882" y="2504295"/>
            <a:ext cx="1998755" cy="1667052"/>
          </a:xfrm>
          <a:prstGeom prst="rect">
            <a:avLst/>
          </a:prstGeom>
        </p:spPr>
      </p:pic>
      <p:pic>
        <p:nvPicPr>
          <p:cNvPr id="42" name="Picture 41">
            <a:extLst>
              <a:ext uri="{FF2B5EF4-FFF2-40B4-BE49-F238E27FC236}">
                <a16:creationId xmlns:a16="http://schemas.microsoft.com/office/drawing/2014/main" id="{C1246934-8212-1AE0-7DEA-45B9308A030E}"/>
              </a:ext>
            </a:extLst>
          </p:cNvPr>
          <p:cNvPicPr>
            <a:picLocks noChangeAspect="1"/>
          </p:cNvPicPr>
          <p:nvPr/>
        </p:nvPicPr>
        <p:blipFill>
          <a:blip r:embed="rId4"/>
          <a:srcRect r="26092"/>
          <a:stretch>
            <a:fillRect/>
          </a:stretch>
        </p:blipFill>
        <p:spPr>
          <a:xfrm>
            <a:off x="654004" y="2489777"/>
            <a:ext cx="2218547" cy="1667052"/>
          </a:xfrm>
          <a:prstGeom prst="rect">
            <a:avLst/>
          </a:prstGeom>
        </p:spPr>
      </p:pic>
      <p:pic>
        <p:nvPicPr>
          <p:cNvPr id="45" name="Picture 44">
            <a:extLst>
              <a:ext uri="{FF2B5EF4-FFF2-40B4-BE49-F238E27FC236}">
                <a16:creationId xmlns:a16="http://schemas.microsoft.com/office/drawing/2014/main" id="{05EE142F-B725-333F-964C-0BB46C72F52A}"/>
              </a:ext>
            </a:extLst>
          </p:cNvPr>
          <p:cNvPicPr>
            <a:picLocks noChangeAspect="1"/>
          </p:cNvPicPr>
          <p:nvPr/>
        </p:nvPicPr>
        <p:blipFill>
          <a:blip r:embed="rId5"/>
          <a:srcRect t="4678" r="17315" b="9865"/>
          <a:stretch>
            <a:fillRect/>
          </a:stretch>
        </p:blipFill>
        <p:spPr>
          <a:xfrm>
            <a:off x="3517293" y="2489777"/>
            <a:ext cx="2114932" cy="1667052"/>
          </a:xfrm>
          <a:prstGeom prst="rect">
            <a:avLst/>
          </a:prstGeom>
        </p:spPr>
      </p:pic>
      <p:sp>
        <p:nvSpPr>
          <p:cNvPr id="54" name="Rectangle 53">
            <a:extLst>
              <a:ext uri="{FF2B5EF4-FFF2-40B4-BE49-F238E27FC236}">
                <a16:creationId xmlns:a16="http://schemas.microsoft.com/office/drawing/2014/main" id="{E064FB33-F220-3CB5-9AF7-8ED5B066BBCA}"/>
              </a:ext>
            </a:extLst>
          </p:cNvPr>
          <p:cNvSpPr/>
          <p:nvPr/>
        </p:nvSpPr>
        <p:spPr>
          <a:xfrm rot="21123889">
            <a:off x="1835443" y="2961572"/>
            <a:ext cx="337431" cy="691538"/>
          </a:xfrm>
          <a:prstGeom prst="rect">
            <a:avLst/>
          </a:prstGeom>
          <a:noFill/>
          <a:ln>
            <a:solidFill>
              <a:srgbClr val="00B050"/>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algn="ctr" defTabSz="1130885">
              <a:buClrTx/>
            </a:pPr>
            <a:endParaRPr lang="en-IE" sz="2226">
              <a:solidFill>
                <a:prstClr val="black"/>
              </a:solidFill>
              <a:latin typeface="Aptos" panose="02110004020202020204"/>
            </a:endParaRPr>
          </a:p>
        </p:txBody>
      </p:sp>
      <p:sp>
        <p:nvSpPr>
          <p:cNvPr id="11" name="Title 10">
            <a:extLst>
              <a:ext uri="{FF2B5EF4-FFF2-40B4-BE49-F238E27FC236}">
                <a16:creationId xmlns:a16="http://schemas.microsoft.com/office/drawing/2014/main" id="{26512D7E-BF53-62AF-1397-8A90F8E00CCA}"/>
              </a:ext>
            </a:extLst>
          </p:cNvPr>
          <p:cNvSpPr>
            <a:spLocks noGrp="1"/>
          </p:cNvSpPr>
          <p:nvPr>
            <p:ph type="title"/>
          </p:nvPr>
        </p:nvSpPr>
        <p:spPr/>
        <p:txBody>
          <a:bodyPr/>
          <a:lstStyle/>
          <a:p>
            <a:r>
              <a:rPr lang="en-GB">
                <a:latin typeface="+mn-lt"/>
              </a:rPr>
              <a:t>The scale of the challenge</a:t>
            </a:r>
          </a:p>
        </p:txBody>
      </p:sp>
      <p:sp>
        <p:nvSpPr>
          <p:cNvPr id="14" name="TextBox 13">
            <a:extLst>
              <a:ext uri="{FF2B5EF4-FFF2-40B4-BE49-F238E27FC236}">
                <a16:creationId xmlns:a16="http://schemas.microsoft.com/office/drawing/2014/main" id="{25C8565C-1E17-643E-B709-C61B7B841049}"/>
              </a:ext>
            </a:extLst>
          </p:cNvPr>
          <p:cNvSpPr txBox="1"/>
          <p:nvPr/>
        </p:nvSpPr>
        <p:spPr>
          <a:xfrm>
            <a:off x="522708" y="889478"/>
            <a:ext cx="8621074" cy="2041585"/>
          </a:xfrm>
          <a:prstGeom prst="rect">
            <a:avLst/>
          </a:prstGeom>
          <a:noFill/>
        </p:spPr>
        <p:txBody>
          <a:bodyPr wrap="square" rtlCol="0">
            <a:spAutoFit/>
          </a:bodyPr>
          <a:lstStyle/>
          <a:p>
            <a:endParaRPr lang="en-GB">
              <a:solidFill>
                <a:schemeClr val="tx1"/>
              </a:solidFill>
              <a:latin typeface="+mn-lt"/>
            </a:endParaRPr>
          </a:p>
          <a:p>
            <a:pPr marL="285750" indent="-285750">
              <a:spcAft>
                <a:spcPts val="800"/>
              </a:spcAft>
              <a:buClr>
                <a:schemeClr val="tx1"/>
              </a:buClr>
              <a:buFont typeface="Arial" panose="020B0604020202020204" pitchFamily="34" charset="0"/>
              <a:buChar char="•"/>
            </a:pPr>
            <a:r>
              <a:rPr lang="en-GB" sz="1800">
                <a:solidFill>
                  <a:schemeClr val="tx1"/>
                </a:solidFill>
                <a:latin typeface="+mn-lt"/>
              </a:rPr>
              <a:t>Scalable digital system for energy monitoring, optimisation and reporting</a:t>
            </a:r>
          </a:p>
          <a:p>
            <a:pPr marL="285750" indent="-285750">
              <a:spcAft>
                <a:spcPts val="800"/>
              </a:spcAft>
              <a:buClr>
                <a:schemeClr val="tx1"/>
              </a:buClr>
              <a:buFont typeface="Arial" panose="020B0604020202020204" pitchFamily="34" charset="0"/>
              <a:buChar char="•"/>
            </a:pPr>
            <a:r>
              <a:rPr lang="en-GB" sz="1800">
                <a:solidFill>
                  <a:schemeClr val="tx1"/>
                </a:solidFill>
                <a:latin typeface="+mn-lt"/>
              </a:rPr>
              <a:t>Initially starting with 3 buildings across 3 campuses</a:t>
            </a:r>
          </a:p>
          <a:p>
            <a:pPr marL="285750" indent="-285750">
              <a:spcAft>
                <a:spcPts val="800"/>
              </a:spcAft>
              <a:buClr>
                <a:schemeClr val="tx1"/>
              </a:buClr>
              <a:buFont typeface="Arial" panose="020B0604020202020204" pitchFamily="34" charset="0"/>
              <a:buChar char="•"/>
            </a:pPr>
            <a:r>
              <a:rPr lang="en-GB" sz="1800">
                <a:solidFill>
                  <a:schemeClr val="tx1"/>
                </a:solidFill>
                <a:latin typeface="+mn-lt"/>
              </a:rPr>
              <a:t>Plans to expand further and eventually extend site-wide</a:t>
            </a:r>
          </a:p>
          <a:p>
            <a:pPr>
              <a:spcAft>
                <a:spcPts val="800"/>
              </a:spcAft>
            </a:pPr>
            <a:endParaRPr lang="en-GB" sz="1800">
              <a:solidFill>
                <a:schemeClr val="tx1"/>
              </a:solidFill>
              <a:latin typeface="+mn-lt"/>
            </a:endParaRPr>
          </a:p>
          <a:p>
            <a:endParaRPr lang="en-GB">
              <a:solidFill>
                <a:srgbClr val="037B9A"/>
              </a:solidFill>
              <a:latin typeface="+mn-lt"/>
            </a:endParaRPr>
          </a:p>
        </p:txBody>
      </p:sp>
      <p:sp>
        <p:nvSpPr>
          <p:cNvPr id="4" name="Rectangle 3">
            <a:extLst>
              <a:ext uri="{FF2B5EF4-FFF2-40B4-BE49-F238E27FC236}">
                <a16:creationId xmlns:a16="http://schemas.microsoft.com/office/drawing/2014/main" id="{743B31AF-D615-3E86-036D-C135021E9476}"/>
              </a:ext>
            </a:extLst>
          </p:cNvPr>
          <p:cNvSpPr/>
          <p:nvPr/>
        </p:nvSpPr>
        <p:spPr>
          <a:xfrm>
            <a:off x="1333961" y="4015328"/>
            <a:ext cx="1873604" cy="415944"/>
          </a:xfrm>
          <a:prstGeom prst="rect">
            <a:avLst/>
          </a:prstGeom>
          <a:solidFill>
            <a:srgbClr val="037B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93A5256-1413-69DB-FFC4-17B5BED40461}"/>
              </a:ext>
            </a:extLst>
          </p:cNvPr>
          <p:cNvSpPr txBox="1"/>
          <p:nvPr/>
        </p:nvSpPr>
        <p:spPr>
          <a:xfrm>
            <a:off x="1348189" y="4058820"/>
            <a:ext cx="1817809" cy="307777"/>
          </a:xfrm>
          <a:prstGeom prst="rect">
            <a:avLst/>
          </a:prstGeom>
          <a:noFill/>
        </p:spPr>
        <p:txBody>
          <a:bodyPr wrap="square">
            <a:spAutoFit/>
          </a:bodyPr>
          <a:lstStyle/>
          <a:p>
            <a:pPr algn="ctr" defTabSz="1130885">
              <a:buClrTx/>
            </a:pPr>
            <a:r>
              <a:rPr lang="en-IE" sz="1400">
                <a:solidFill>
                  <a:schemeClr val="tx1"/>
                </a:solidFill>
                <a:ea typeface="Prophet" panose="02010503020000020004" pitchFamily="50" charset="0"/>
              </a:rPr>
              <a:t>Tallaght – 15,620 m</a:t>
            </a:r>
            <a:r>
              <a:rPr lang="en-IE" sz="1400" baseline="30000">
                <a:solidFill>
                  <a:schemeClr val="tx1"/>
                </a:solidFill>
                <a:ea typeface="Prophet" panose="02010503020000020004" pitchFamily="50" charset="0"/>
              </a:rPr>
              <a:t>2</a:t>
            </a:r>
          </a:p>
        </p:txBody>
      </p:sp>
      <p:sp>
        <p:nvSpPr>
          <p:cNvPr id="5" name="Rectangle 4">
            <a:extLst>
              <a:ext uri="{FF2B5EF4-FFF2-40B4-BE49-F238E27FC236}">
                <a16:creationId xmlns:a16="http://schemas.microsoft.com/office/drawing/2014/main" id="{2FDD9BEF-4B3B-9A47-71D0-304C1DF4A0FC}"/>
              </a:ext>
            </a:extLst>
          </p:cNvPr>
          <p:cNvSpPr/>
          <p:nvPr/>
        </p:nvSpPr>
        <p:spPr>
          <a:xfrm>
            <a:off x="3626265" y="4015328"/>
            <a:ext cx="2333820" cy="415944"/>
          </a:xfrm>
          <a:prstGeom prst="rect">
            <a:avLst/>
          </a:prstGeom>
          <a:solidFill>
            <a:srgbClr val="037B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CB30435-C4D9-C9BE-93CA-556565704DAB}"/>
              </a:ext>
            </a:extLst>
          </p:cNvPr>
          <p:cNvSpPr txBox="1"/>
          <p:nvPr/>
        </p:nvSpPr>
        <p:spPr>
          <a:xfrm>
            <a:off x="3649296" y="4058820"/>
            <a:ext cx="2298692" cy="307777"/>
          </a:xfrm>
          <a:prstGeom prst="rect">
            <a:avLst/>
          </a:prstGeom>
          <a:noFill/>
        </p:spPr>
        <p:txBody>
          <a:bodyPr wrap="square">
            <a:spAutoFit/>
          </a:bodyPr>
          <a:lstStyle/>
          <a:p>
            <a:pPr algn="ctr" defTabSz="1130885">
              <a:buClrTx/>
            </a:pPr>
            <a:r>
              <a:rPr lang="en-IE" sz="1400" err="1">
                <a:solidFill>
                  <a:schemeClr val="tx1"/>
                </a:solidFill>
                <a:ea typeface="Prophet" panose="02010503020000020004" pitchFamily="50" charset="0"/>
              </a:rPr>
              <a:t>Grangegorman</a:t>
            </a:r>
            <a:r>
              <a:rPr lang="en-IE" sz="1400">
                <a:solidFill>
                  <a:schemeClr val="tx1"/>
                </a:solidFill>
                <a:ea typeface="Prophet" panose="02010503020000020004" pitchFamily="50" charset="0"/>
              </a:rPr>
              <a:t> – 4,270 m</a:t>
            </a:r>
            <a:r>
              <a:rPr lang="en-IE" sz="1400" baseline="30000">
                <a:solidFill>
                  <a:schemeClr val="tx1"/>
                </a:solidFill>
                <a:ea typeface="Prophet" panose="02010503020000020004" pitchFamily="50" charset="0"/>
              </a:rPr>
              <a:t>2</a:t>
            </a:r>
          </a:p>
        </p:txBody>
      </p:sp>
      <p:sp>
        <p:nvSpPr>
          <p:cNvPr id="8" name="Oval 7">
            <a:extLst>
              <a:ext uri="{FF2B5EF4-FFF2-40B4-BE49-F238E27FC236}">
                <a16:creationId xmlns:a16="http://schemas.microsoft.com/office/drawing/2014/main" id="{AD5A00A5-35C1-928E-5671-C3FEFC437693}"/>
              </a:ext>
            </a:extLst>
          </p:cNvPr>
          <p:cNvSpPr/>
          <p:nvPr/>
        </p:nvSpPr>
        <p:spPr>
          <a:xfrm rot="1245785">
            <a:off x="4948365" y="3098980"/>
            <a:ext cx="139825" cy="312790"/>
          </a:xfrm>
          <a:prstGeom prst="ellipse">
            <a:avLst/>
          </a:prstGeom>
          <a:noFill/>
          <a:ln>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algn="ctr" defTabSz="1130885">
              <a:buClrTx/>
            </a:pPr>
            <a:endParaRPr lang="en-IE" sz="2226">
              <a:solidFill>
                <a:prstClr val="black"/>
              </a:solidFill>
              <a:latin typeface="Aptos" panose="02110004020202020204"/>
            </a:endParaRPr>
          </a:p>
        </p:txBody>
      </p:sp>
      <p:sp>
        <p:nvSpPr>
          <p:cNvPr id="13" name="Rectangle 12">
            <a:extLst>
              <a:ext uri="{FF2B5EF4-FFF2-40B4-BE49-F238E27FC236}">
                <a16:creationId xmlns:a16="http://schemas.microsoft.com/office/drawing/2014/main" id="{8F672288-EC3C-3A05-4971-704D7CA05881}"/>
              </a:ext>
            </a:extLst>
          </p:cNvPr>
          <p:cNvSpPr/>
          <p:nvPr/>
        </p:nvSpPr>
        <p:spPr>
          <a:xfrm>
            <a:off x="6306618" y="4015328"/>
            <a:ext cx="2261566" cy="415944"/>
          </a:xfrm>
          <a:prstGeom prst="rect">
            <a:avLst/>
          </a:prstGeom>
          <a:solidFill>
            <a:srgbClr val="037B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380E7F9-F210-13CB-961F-30AF32DF6447}"/>
              </a:ext>
            </a:extLst>
          </p:cNvPr>
          <p:cNvSpPr txBox="1"/>
          <p:nvPr/>
        </p:nvSpPr>
        <p:spPr>
          <a:xfrm>
            <a:off x="6266847" y="4058820"/>
            <a:ext cx="2350560" cy="307777"/>
          </a:xfrm>
          <a:prstGeom prst="rect">
            <a:avLst/>
          </a:prstGeom>
          <a:noFill/>
        </p:spPr>
        <p:txBody>
          <a:bodyPr wrap="square">
            <a:spAutoFit/>
          </a:bodyPr>
          <a:lstStyle/>
          <a:p>
            <a:pPr algn="ctr" defTabSz="1130885">
              <a:buClrTx/>
            </a:pPr>
            <a:r>
              <a:rPr lang="en-IE" sz="1400">
                <a:solidFill>
                  <a:schemeClr val="tx1"/>
                </a:solidFill>
                <a:ea typeface="Prophet" panose="02010503020000020004" pitchFamily="50" charset="0"/>
              </a:rPr>
              <a:t>Blanchardstown</a:t>
            </a:r>
            <a:r>
              <a:rPr lang="en-IE">
                <a:solidFill>
                  <a:schemeClr val="tx1"/>
                </a:solidFill>
                <a:ea typeface="Prophet" panose="02010503020000020004" pitchFamily="50" charset="0"/>
              </a:rPr>
              <a:t> - 3,820 m</a:t>
            </a:r>
            <a:r>
              <a:rPr lang="en-IE" baseline="30000">
                <a:solidFill>
                  <a:schemeClr val="tx1"/>
                </a:solidFill>
                <a:ea typeface="Prophet" panose="02010503020000020004" pitchFamily="50" charset="0"/>
              </a:rPr>
              <a:t>2</a:t>
            </a:r>
            <a:endParaRPr lang="en-IE" sz="1400">
              <a:solidFill>
                <a:schemeClr val="tx1"/>
              </a:solidFill>
              <a:ea typeface="Prophet" panose="02010503020000020004" pitchFamily="50" charset="0"/>
            </a:endParaRPr>
          </a:p>
        </p:txBody>
      </p:sp>
      <p:sp>
        <p:nvSpPr>
          <p:cNvPr id="55" name="Rectangle 54">
            <a:extLst>
              <a:ext uri="{FF2B5EF4-FFF2-40B4-BE49-F238E27FC236}">
                <a16:creationId xmlns:a16="http://schemas.microsoft.com/office/drawing/2014/main" id="{5CF993EF-70CA-6249-3814-55BF2A32C1DE}"/>
              </a:ext>
            </a:extLst>
          </p:cNvPr>
          <p:cNvSpPr/>
          <p:nvPr/>
        </p:nvSpPr>
        <p:spPr>
          <a:xfrm rot="18552939">
            <a:off x="7653737" y="3304708"/>
            <a:ext cx="210656" cy="258670"/>
          </a:xfrm>
          <a:prstGeom prst="rect">
            <a:avLst/>
          </a:prstGeom>
          <a:noFill/>
          <a:ln>
            <a:solidFill>
              <a:srgbClr val="00B050"/>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algn="ctr" defTabSz="1130885">
              <a:buClrTx/>
            </a:pPr>
            <a:endParaRPr lang="en-IE" sz="2226">
              <a:solidFill>
                <a:prstClr val="black"/>
              </a:solidFill>
              <a:latin typeface="Aptos" panose="02110004020202020204"/>
            </a:endParaRPr>
          </a:p>
        </p:txBody>
      </p:sp>
    </p:spTree>
    <p:extLst>
      <p:ext uri="{BB962C8B-B14F-4D97-AF65-F5344CB8AC3E}">
        <p14:creationId xmlns:p14="http://schemas.microsoft.com/office/powerpoint/2010/main" val="1948102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48873-D140-7D7C-CDEF-A813D4AFAC1C}"/>
            </a:ext>
          </a:extLst>
        </p:cNvPr>
        <p:cNvGrpSpPr/>
        <p:nvPr/>
      </p:nvGrpSpPr>
      <p:grpSpPr>
        <a:xfrm>
          <a:off x="0" y="0"/>
          <a:ext cx="0" cy="0"/>
          <a:chOff x="0" y="0"/>
          <a:chExt cx="0" cy="0"/>
        </a:xfrm>
      </p:grpSpPr>
      <p:pic>
        <p:nvPicPr>
          <p:cNvPr id="18" name="Picture 17" descr="A screen shot of a computer&#10;&#10;AI-generated content may be incorrect.">
            <a:extLst>
              <a:ext uri="{FF2B5EF4-FFF2-40B4-BE49-F238E27FC236}">
                <a16:creationId xmlns:a16="http://schemas.microsoft.com/office/drawing/2014/main" id="{E07CD305-9513-32EE-7E1F-7665CF7A4993}"/>
              </a:ext>
            </a:extLst>
          </p:cNvPr>
          <p:cNvPicPr>
            <a:picLocks noChangeAspect="1"/>
          </p:cNvPicPr>
          <p:nvPr/>
        </p:nvPicPr>
        <p:blipFill>
          <a:blip r:embed="rId3">
            <a:extLst>
              <a:ext uri="{28A0092B-C50C-407E-A947-70E740481C1C}">
                <a14:useLocalDpi xmlns:a14="http://schemas.microsoft.com/office/drawing/2010/main" val="0"/>
              </a:ext>
            </a:extLst>
          </a:blip>
          <a:srcRect l="15578" t="23333" r="20612" b="26811"/>
          <a:stretch>
            <a:fillRect/>
          </a:stretch>
        </p:blipFill>
        <p:spPr>
          <a:xfrm>
            <a:off x="3184638" y="268307"/>
            <a:ext cx="4942549" cy="4106853"/>
          </a:xfrm>
          <a:prstGeom prst="rect">
            <a:avLst/>
          </a:prstGeom>
        </p:spPr>
      </p:pic>
      <p:sp>
        <p:nvSpPr>
          <p:cNvPr id="4" name="Title 3">
            <a:extLst>
              <a:ext uri="{FF2B5EF4-FFF2-40B4-BE49-F238E27FC236}">
                <a16:creationId xmlns:a16="http://schemas.microsoft.com/office/drawing/2014/main" id="{4E04202B-1604-B256-52A1-AA1866F83B45}"/>
              </a:ext>
            </a:extLst>
          </p:cNvPr>
          <p:cNvSpPr>
            <a:spLocks noGrp="1"/>
          </p:cNvSpPr>
          <p:nvPr>
            <p:ph type="title"/>
          </p:nvPr>
        </p:nvSpPr>
        <p:spPr>
          <a:xfrm>
            <a:off x="923929" y="563271"/>
            <a:ext cx="1633003" cy="572700"/>
          </a:xfrm>
          <a:effectLst/>
        </p:spPr>
        <p:txBody>
          <a:bodyPr/>
          <a:lstStyle/>
          <a:p>
            <a:r>
              <a:rPr lang="en-GB"/>
              <a:t>Context</a:t>
            </a:r>
          </a:p>
        </p:txBody>
      </p:sp>
      <p:cxnSp>
        <p:nvCxnSpPr>
          <p:cNvPr id="2" name="Straight Connector 1">
            <a:extLst>
              <a:ext uri="{FF2B5EF4-FFF2-40B4-BE49-F238E27FC236}">
                <a16:creationId xmlns:a16="http://schemas.microsoft.com/office/drawing/2014/main" id="{BC2A9DDF-BCF2-A857-5A4E-7FA70C34EA40}"/>
              </a:ext>
            </a:extLst>
          </p:cNvPr>
          <p:cNvCxnSpPr>
            <a:cxnSpLocks/>
          </p:cNvCxnSpPr>
          <p:nvPr/>
        </p:nvCxnSpPr>
        <p:spPr>
          <a:xfrm>
            <a:off x="2822716" y="563271"/>
            <a:ext cx="0" cy="3525926"/>
          </a:xfrm>
          <a:prstGeom prst="line">
            <a:avLst/>
          </a:prstGeom>
          <a:ln w="28575">
            <a:solidFill>
              <a:srgbClr val="037B9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71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9770CC-9AAF-C3C0-D58F-660034353098}"/>
              </a:ext>
            </a:extLst>
          </p:cNvPr>
          <p:cNvSpPr>
            <a:spLocks noGrp="1"/>
          </p:cNvSpPr>
          <p:nvPr>
            <p:ph type="title"/>
          </p:nvPr>
        </p:nvSpPr>
        <p:spPr/>
        <p:txBody>
          <a:bodyPr/>
          <a:lstStyle/>
          <a:p>
            <a:r>
              <a:rPr lang="en-GB"/>
              <a:t>Set up for success</a:t>
            </a:r>
          </a:p>
        </p:txBody>
      </p:sp>
      <p:grpSp>
        <p:nvGrpSpPr>
          <p:cNvPr id="2" name="Group 1">
            <a:extLst>
              <a:ext uri="{FF2B5EF4-FFF2-40B4-BE49-F238E27FC236}">
                <a16:creationId xmlns:a16="http://schemas.microsoft.com/office/drawing/2014/main" id="{0CAC265B-C956-7A09-3BE9-40614FB500C9}"/>
              </a:ext>
            </a:extLst>
          </p:cNvPr>
          <p:cNvGrpSpPr/>
          <p:nvPr/>
        </p:nvGrpSpPr>
        <p:grpSpPr>
          <a:xfrm>
            <a:off x="1524000" y="874043"/>
            <a:ext cx="6096000" cy="3889375"/>
            <a:chOff x="1524000" y="874043"/>
            <a:chExt cx="6096000" cy="3889375"/>
          </a:xfrm>
        </p:grpSpPr>
        <p:graphicFrame>
          <p:nvGraphicFramePr>
            <p:cNvPr id="9" name="Chart 8">
              <a:extLst>
                <a:ext uri="{FF2B5EF4-FFF2-40B4-BE49-F238E27FC236}">
                  <a16:creationId xmlns:a16="http://schemas.microsoft.com/office/drawing/2014/main" id="{2EA945F9-6B41-E86A-7EBD-53E8E45CE723}"/>
                </a:ext>
              </a:extLst>
            </p:cNvPr>
            <p:cNvGraphicFramePr/>
            <p:nvPr>
              <p:extLst>
                <p:ext uri="{D42A27DB-BD31-4B8C-83A1-F6EECF244321}">
                  <p14:modId xmlns:p14="http://schemas.microsoft.com/office/powerpoint/2010/main" val="2446585945"/>
                </p:ext>
              </p:extLst>
            </p:nvPr>
          </p:nvGraphicFramePr>
          <p:xfrm>
            <a:off x="1524000" y="874043"/>
            <a:ext cx="6096000" cy="3889375"/>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AECA9F73-8A2B-5BF8-743A-9DB49D133928}"/>
                </a:ext>
              </a:extLst>
            </p:cNvPr>
            <p:cNvSpPr txBox="1"/>
            <p:nvPr/>
          </p:nvSpPr>
          <p:spPr>
            <a:xfrm>
              <a:off x="3211875" y="2141600"/>
              <a:ext cx="1114425" cy="369332"/>
            </a:xfrm>
            <a:prstGeom prst="rect">
              <a:avLst/>
            </a:prstGeom>
            <a:noFill/>
          </p:spPr>
          <p:txBody>
            <a:bodyPr wrap="square" rtlCol="0">
              <a:spAutoFit/>
            </a:bodyPr>
            <a:lstStyle/>
            <a:p>
              <a:pPr algn="r"/>
              <a:r>
                <a:rPr lang="en-GB" sz="1800" b="1">
                  <a:solidFill>
                    <a:schemeClr val="tx1"/>
                  </a:solidFill>
                </a:rPr>
                <a:t>People</a:t>
              </a:r>
            </a:p>
          </p:txBody>
        </p:sp>
        <p:sp>
          <p:nvSpPr>
            <p:cNvPr id="11" name="TextBox 10">
              <a:extLst>
                <a:ext uri="{FF2B5EF4-FFF2-40B4-BE49-F238E27FC236}">
                  <a16:creationId xmlns:a16="http://schemas.microsoft.com/office/drawing/2014/main" id="{2EE7926B-A520-9D10-A76E-0341B26078A6}"/>
                </a:ext>
              </a:extLst>
            </p:cNvPr>
            <p:cNvSpPr txBox="1"/>
            <p:nvPr/>
          </p:nvSpPr>
          <p:spPr>
            <a:xfrm>
              <a:off x="4833075" y="2141600"/>
              <a:ext cx="1114425" cy="369332"/>
            </a:xfrm>
            <a:prstGeom prst="rect">
              <a:avLst/>
            </a:prstGeom>
            <a:noFill/>
          </p:spPr>
          <p:txBody>
            <a:bodyPr wrap="square" rtlCol="0">
              <a:spAutoFit/>
            </a:bodyPr>
            <a:lstStyle/>
            <a:p>
              <a:r>
                <a:rPr lang="en-GB" sz="1800" b="1">
                  <a:solidFill>
                    <a:schemeClr val="tx1"/>
                  </a:solidFill>
                </a:rPr>
                <a:t>Process</a:t>
              </a:r>
            </a:p>
          </p:txBody>
        </p:sp>
        <p:sp>
          <p:nvSpPr>
            <p:cNvPr id="12" name="TextBox 11">
              <a:extLst>
                <a:ext uri="{FF2B5EF4-FFF2-40B4-BE49-F238E27FC236}">
                  <a16:creationId xmlns:a16="http://schemas.microsoft.com/office/drawing/2014/main" id="{05D9B16A-A493-A144-AA59-A6704AD254FC}"/>
                </a:ext>
              </a:extLst>
            </p:cNvPr>
            <p:cNvSpPr txBox="1"/>
            <p:nvPr/>
          </p:nvSpPr>
          <p:spPr>
            <a:xfrm>
              <a:off x="4833074" y="3083632"/>
              <a:ext cx="1114425" cy="369332"/>
            </a:xfrm>
            <a:prstGeom prst="rect">
              <a:avLst/>
            </a:prstGeom>
            <a:noFill/>
          </p:spPr>
          <p:txBody>
            <a:bodyPr wrap="square" rtlCol="0">
              <a:spAutoFit/>
            </a:bodyPr>
            <a:lstStyle/>
            <a:p>
              <a:r>
                <a:rPr lang="en-GB" sz="1800" b="1">
                  <a:solidFill>
                    <a:schemeClr val="tx1"/>
                  </a:solidFill>
                </a:rPr>
                <a:t>Data</a:t>
              </a:r>
            </a:p>
          </p:txBody>
        </p:sp>
        <p:sp>
          <p:nvSpPr>
            <p:cNvPr id="13" name="TextBox 12">
              <a:extLst>
                <a:ext uri="{FF2B5EF4-FFF2-40B4-BE49-F238E27FC236}">
                  <a16:creationId xmlns:a16="http://schemas.microsoft.com/office/drawing/2014/main" id="{5DDC70FF-7753-3BBE-D9FC-FDF519D55BA9}"/>
                </a:ext>
              </a:extLst>
            </p:cNvPr>
            <p:cNvSpPr txBox="1"/>
            <p:nvPr/>
          </p:nvSpPr>
          <p:spPr>
            <a:xfrm>
              <a:off x="3067050" y="3083632"/>
              <a:ext cx="1295400" cy="369332"/>
            </a:xfrm>
            <a:prstGeom prst="rect">
              <a:avLst/>
            </a:prstGeom>
            <a:noFill/>
          </p:spPr>
          <p:txBody>
            <a:bodyPr wrap="square" rtlCol="0">
              <a:spAutoFit/>
            </a:bodyPr>
            <a:lstStyle/>
            <a:p>
              <a:pPr algn="r"/>
              <a:r>
                <a:rPr lang="en-GB" sz="1800" b="1">
                  <a:solidFill>
                    <a:schemeClr val="tx1"/>
                  </a:solidFill>
                </a:rPr>
                <a:t>Systems</a:t>
              </a:r>
            </a:p>
          </p:txBody>
        </p:sp>
      </p:grpSp>
    </p:spTree>
    <p:extLst>
      <p:ext uri="{BB962C8B-B14F-4D97-AF65-F5344CB8AC3E}">
        <p14:creationId xmlns:p14="http://schemas.microsoft.com/office/powerpoint/2010/main" val="4217261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DB50F-46C9-B3A1-9B55-6D0DFD378BF8}"/>
              </a:ext>
            </a:extLst>
          </p:cNvPr>
          <p:cNvSpPr>
            <a:spLocks noGrp="1"/>
          </p:cNvSpPr>
          <p:nvPr>
            <p:ph type="title"/>
          </p:nvPr>
        </p:nvSpPr>
        <p:spPr/>
        <p:txBody>
          <a:bodyPr/>
          <a:lstStyle/>
          <a:p>
            <a:r>
              <a:rPr lang="en-GB"/>
              <a:t>CAFM / IWMS vs ESG system</a:t>
            </a:r>
          </a:p>
        </p:txBody>
      </p:sp>
      <p:sp>
        <p:nvSpPr>
          <p:cNvPr id="5" name="Rectangle: Rounded Corners 4">
            <a:extLst>
              <a:ext uri="{FF2B5EF4-FFF2-40B4-BE49-F238E27FC236}">
                <a16:creationId xmlns:a16="http://schemas.microsoft.com/office/drawing/2014/main" id="{B76D473D-9D59-89D3-C69D-7A36B6B513FF}"/>
              </a:ext>
            </a:extLst>
          </p:cNvPr>
          <p:cNvSpPr/>
          <p:nvPr/>
        </p:nvSpPr>
        <p:spPr>
          <a:xfrm>
            <a:off x="2000251" y="1220747"/>
            <a:ext cx="3042367" cy="572700"/>
          </a:xfrm>
          <a:prstGeom prst="roundRect">
            <a:avLst/>
          </a:prstGeom>
          <a:solidFill>
            <a:srgbClr val="3EAFC6"/>
          </a:solidFill>
          <a:ln>
            <a:noFill/>
          </a:ln>
          <a:effectLst>
            <a:softEdge rad="3175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a:solidFill>
                  <a:schemeClr val="bg1">
                    <a:lumMod val="10000"/>
                    <a:lumOff val="90000"/>
                  </a:schemeClr>
                </a:solidFill>
              </a:rPr>
              <a:t>CAFM / IWMS solution</a:t>
            </a:r>
          </a:p>
        </p:txBody>
      </p:sp>
      <p:sp>
        <p:nvSpPr>
          <p:cNvPr id="6" name="Rectangle: Rounded Corners 5">
            <a:extLst>
              <a:ext uri="{FF2B5EF4-FFF2-40B4-BE49-F238E27FC236}">
                <a16:creationId xmlns:a16="http://schemas.microsoft.com/office/drawing/2014/main" id="{143F5843-8D50-50DF-9516-278EA45A168F}"/>
              </a:ext>
            </a:extLst>
          </p:cNvPr>
          <p:cNvSpPr/>
          <p:nvPr/>
        </p:nvSpPr>
        <p:spPr>
          <a:xfrm>
            <a:off x="5195017" y="1220747"/>
            <a:ext cx="3042367" cy="572700"/>
          </a:xfrm>
          <a:prstGeom prst="roundRect">
            <a:avLst/>
          </a:prstGeom>
          <a:solidFill>
            <a:srgbClr val="3EAFC6"/>
          </a:solidFill>
          <a:ln>
            <a:noFill/>
          </a:ln>
          <a:effectLst>
            <a:softEdge rad="3175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a:solidFill>
                  <a:schemeClr val="bg1">
                    <a:lumMod val="10000"/>
                    <a:lumOff val="90000"/>
                  </a:schemeClr>
                </a:solidFill>
              </a:rPr>
              <a:t>ESG enabled solution</a:t>
            </a:r>
          </a:p>
        </p:txBody>
      </p:sp>
      <p:sp>
        <p:nvSpPr>
          <p:cNvPr id="14" name="TextBox 13">
            <a:extLst>
              <a:ext uri="{FF2B5EF4-FFF2-40B4-BE49-F238E27FC236}">
                <a16:creationId xmlns:a16="http://schemas.microsoft.com/office/drawing/2014/main" id="{1452DBB7-A361-DA64-CD64-924D637D6D86}"/>
              </a:ext>
            </a:extLst>
          </p:cNvPr>
          <p:cNvSpPr txBox="1"/>
          <p:nvPr/>
        </p:nvSpPr>
        <p:spPr>
          <a:xfrm>
            <a:off x="371034" y="2617134"/>
            <a:ext cx="1447366" cy="369332"/>
          </a:xfrm>
          <a:prstGeom prst="rect">
            <a:avLst/>
          </a:prstGeom>
          <a:noFill/>
        </p:spPr>
        <p:txBody>
          <a:bodyPr wrap="square">
            <a:spAutoFit/>
          </a:bodyPr>
          <a:lstStyle/>
          <a:p>
            <a:pPr algn="r">
              <a:spcAft>
                <a:spcPts val="600"/>
              </a:spcAft>
            </a:pPr>
            <a:r>
              <a:rPr lang="en-GB" sz="1800" b="1">
                <a:solidFill>
                  <a:schemeClr val="tx1"/>
                </a:solidFill>
              </a:rPr>
              <a:t>Timescale</a:t>
            </a:r>
            <a:endParaRPr lang="en-GB" b="1">
              <a:solidFill>
                <a:schemeClr val="tx1"/>
              </a:solidFill>
            </a:endParaRPr>
          </a:p>
        </p:txBody>
      </p:sp>
      <p:sp>
        <p:nvSpPr>
          <p:cNvPr id="19" name="TextBox 18">
            <a:extLst>
              <a:ext uri="{FF2B5EF4-FFF2-40B4-BE49-F238E27FC236}">
                <a16:creationId xmlns:a16="http://schemas.microsoft.com/office/drawing/2014/main" id="{07605814-2F72-178E-A7A1-CC7A1185A1C1}"/>
              </a:ext>
            </a:extLst>
          </p:cNvPr>
          <p:cNvSpPr txBox="1"/>
          <p:nvPr/>
        </p:nvSpPr>
        <p:spPr>
          <a:xfrm>
            <a:off x="2011943" y="2617134"/>
            <a:ext cx="3033491" cy="369332"/>
          </a:xfrm>
          <a:prstGeom prst="rect">
            <a:avLst/>
          </a:prstGeom>
          <a:noFill/>
        </p:spPr>
        <p:txBody>
          <a:bodyPr wrap="square">
            <a:spAutoFit/>
          </a:bodyPr>
          <a:lstStyle/>
          <a:p>
            <a:pPr algn="ctr">
              <a:spcAft>
                <a:spcPts val="600"/>
              </a:spcAft>
            </a:pPr>
            <a:r>
              <a:rPr lang="en-GB" sz="1800">
                <a:solidFill>
                  <a:schemeClr val="tx1"/>
                </a:solidFill>
              </a:rPr>
              <a:t>Short to mid term	</a:t>
            </a:r>
            <a:endParaRPr lang="en-GB">
              <a:solidFill>
                <a:schemeClr val="tx1"/>
              </a:solidFill>
            </a:endParaRPr>
          </a:p>
        </p:txBody>
      </p:sp>
      <p:sp>
        <p:nvSpPr>
          <p:cNvPr id="20" name="TextBox 19">
            <a:extLst>
              <a:ext uri="{FF2B5EF4-FFF2-40B4-BE49-F238E27FC236}">
                <a16:creationId xmlns:a16="http://schemas.microsoft.com/office/drawing/2014/main" id="{0C40D03C-9A96-B990-B853-AD08DF545F9C}"/>
              </a:ext>
            </a:extLst>
          </p:cNvPr>
          <p:cNvSpPr txBox="1"/>
          <p:nvPr/>
        </p:nvSpPr>
        <p:spPr>
          <a:xfrm>
            <a:off x="5117469" y="2617134"/>
            <a:ext cx="3261442" cy="369332"/>
          </a:xfrm>
          <a:prstGeom prst="rect">
            <a:avLst/>
          </a:prstGeom>
          <a:noFill/>
        </p:spPr>
        <p:txBody>
          <a:bodyPr wrap="square">
            <a:spAutoFit/>
          </a:bodyPr>
          <a:lstStyle/>
          <a:p>
            <a:pPr algn="ctr">
              <a:spcAft>
                <a:spcPts val="600"/>
              </a:spcAft>
            </a:pPr>
            <a:r>
              <a:rPr lang="en-GB" sz="1800">
                <a:solidFill>
                  <a:schemeClr val="tx1"/>
                </a:solidFill>
              </a:rPr>
              <a:t>Mid to long term	</a:t>
            </a:r>
            <a:endParaRPr lang="en-GB">
              <a:solidFill>
                <a:schemeClr val="tx1"/>
              </a:solidFill>
            </a:endParaRPr>
          </a:p>
        </p:txBody>
      </p:sp>
      <p:sp>
        <p:nvSpPr>
          <p:cNvPr id="15" name="TextBox 14">
            <a:extLst>
              <a:ext uri="{FF2B5EF4-FFF2-40B4-BE49-F238E27FC236}">
                <a16:creationId xmlns:a16="http://schemas.microsoft.com/office/drawing/2014/main" id="{DD80C058-5DEA-2333-BC12-517B42547019}"/>
              </a:ext>
            </a:extLst>
          </p:cNvPr>
          <p:cNvSpPr txBox="1"/>
          <p:nvPr/>
        </p:nvSpPr>
        <p:spPr>
          <a:xfrm>
            <a:off x="389433" y="3202579"/>
            <a:ext cx="1428967" cy="369332"/>
          </a:xfrm>
          <a:prstGeom prst="rect">
            <a:avLst/>
          </a:prstGeom>
          <a:noFill/>
        </p:spPr>
        <p:txBody>
          <a:bodyPr wrap="square">
            <a:spAutoFit/>
          </a:bodyPr>
          <a:lstStyle/>
          <a:p>
            <a:pPr algn="r">
              <a:spcAft>
                <a:spcPts val="600"/>
              </a:spcAft>
            </a:pPr>
            <a:r>
              <a:rPr lang="en-GB" sz="1800" b="1">
                <a:solidFill>
                  <a:schemeClr val="tx1"/>
                </a:solidFill>
              </a:rPr>
              <a:t>Metrics</a:t>
            </a:r>
            <a:endParaRPr lang="en-GB" b="1">
              <a:solidFill>
                <a:schemeClr val="tx1"/>
              </a:solidFill>
            </a:endParaRPr>
          </a:p>
        </p:txBody>
      </p:sp>
      <p:sp>
        <p:nvSpPr>
          <p:cNvPr id="21" name="TextBox 20">
            <a:extLst>
              <a:ext uri="{FF2B5EF4-FFF2-40B4-BE49-F238E27FC236}">
                <a16:creationId xmlns:a16="http://schemas.microsoft.com/office/drawing/2014/main" id="{CB4B4173-0776-D8FB-130B-3DA84DFA2F84}"/>
              </a:ext>
            </a:extLst>
          </p:cNvPr>
          <p:cNvSpPr txBox="1"/>
          <p:nvPr/>
        </p:nvSpPr>
        <p:spPr>
          <a:xfrm>
            <a:off x="1935742" y="3202579"/>
            <a:ext cx="3185892" cy="369332"/>
          </a:xfrm>
          <a:prstGeom prst="rect">
            <a:avLst/>
          </a:prstGeom>
          <a:noFill/>
        </p:spPr>
        <p:txBody>
          <a:bodyPr wrap="square">
            <a:spAutoFit/>
          </a:bodyPr>
          <a:lstStyle/>
          <a:p>
            <a:pPr algn="ctr">
              <a:spcAft>
                <a:spcPts val="600"/>
              </a:spcAft>
            </a:pPr>
            <a:r>
              <a:rPr lang="en-GB" sz="1800">
                <a:solidFill>
                  <a:schemeClr val="tx1"/>
                </a:solidFill>
              </a:rPr>
              <a:t>Availability, cost, compliance</a:t>
            </a:r>
            <a:endParaRPr lang="en-GB">
              <a:solidFill>
                <a:schemeClr val="tx1"/>
              </a:solidFill>
            </a:endParaRPr>
          </a:p>
        </p:txBody>
      </p:sp>
      <p:sp>
        <p:nvSpPr>
          <p:cNvPr id="22" name="TextBox 21">
            <a:extLst>
              <a:ext uri="{FF2B5EF4-FFF2-40B4-BE49-F238E27FC236}">
                <a16:creationId xmlns:a16="http://schemas.microsoft.com/office/drawing/2014/main" id="{8C2067D4-1061-18CC-A821-632F3F66EB7F}"/>
              </a:ext>
            </a:extLst>
          </p:cNvPr>
          <p:cNvSpPr txBox="1"/>
          <p:nvPr/>
        </p:nvSpPr>
        <p:spPr>
          <a:xfrm>
            <a:off x="5504848" y="3202579"/>
            <a:ext cx="2486684" cy="369332"/>
          </a:xfrm>
          <a:prstGeom prst="rect">
            <a:avLst/>
          </a:prstGeom>
          <a:noFill/>
        </p:spPr>
        <p:txBody>
          <a:bodyPr wrap="square">
            <a:spAutoFit/>
          </a:bodyPr>
          <a:lstStyle/>
          <a:p>
            <a:pPr algn="ctr">
              <a:spcAft>
                <a:spcPts val="600"/>
              </a:spcAft>
            </a:pPr>
            <a:r>
              <a:rPr lang="en-GB" sz="1800">
                <a:solidFill>
                  <a:schemeClr val="tx1"/>
                </a:solidFill>
              </a:rPr>
              <a:t>Impact, improvement</a:t>
            </a:r>
            <a:endParaRPr lang="en-GB">
              <a:solidFill>
                <a:schemeClr val="tx1"/>
              </a:solidFill>
            </a:endParaRPr>
          </a:p>
        </p:txBody>
      </p:sp>
      <p:sp>
        <p:nvSpPr>
          <p:cNvPr id="16" name="TextBox 15">
            <a:extLst>
              <a:ext uri="{FF2B5EF4-FFF2-40B4-BE49-F238E27FC236}">
                <a16:creationId xmlns:a16="http://schemas.microsoft.com/office/drawing/2014/main" id="{9F8BF8B4-3EC3-2367-46C0-EC71D8288286}"/>
              </a:ext>
            </a:extLst>
          </p:cNvPr>
          <p:cNvSpPr txBox="1"/>
          <p:nvPr/>
        </p:nvSpPr>
        <p:spPr>
          <a:xfrm>
            <a:off x="304359" y="3788024"/>
            <a:ext cx="1514041" cy="369332"/>
          </a:xfrm>
          <a:prstGeom prst="rect">
            <a:avLst/>
          </a:prstGeom>
          <a:noFill/>
        </p:spPr>
        <p:txBody>
          <a:bodyPr wrap="square">
            <a:spAutoFit/>
          </a:bodyPr>
          <a:lstStyle/>
          <a:p>
            <a:pPr algn="r">
              <a:spcAft>
                <a:spcPts val="600"/>
              </a:spcAft>
            </a:pPr>
            <a:r>
              <a:rPr lang="en-GB" sz="1800" b="1">
                <a:solidFill>
                  <a:schemeClr val="tx1"/>
                </a:solidFill>
              </a:rPr>
              <a:t>Approach</a:t>
            </a:r>
            <a:endParaRPr lang="en-GB" b="1">
              <a:solidFill>
                <a:schemeClr val="tx1"/>
              </a:solidFill>
            </a:endParaRPr>
          </a:p>
        </p:txBody>
      </p:sp>
      <p:sp>
        <p:nvSpPr>
          <p:cNvPr id="23" name="TextBox 22">
            <a:extLst>
              <a:ext uri="{FF2B5EF4-FFF2-40B4-BE49-F238E27FC236}">
                <a16:creationId xmlns:a16="http://schemas.microsoft.com/office/drawing/2014/main" id="{A3E14730-20D2-D455-C18A-C64DADBFD42F}"/>
              </a:ext>
            </a:extLst>
          </p:cNvPr>
          <p:cNvSpPr txBox="1"/>
          <p:nvPr/>
        </p:nvSpPr>
        <p:spPr>
          <a:xfrm>
            <a:off x="2011942" y="3788024"/>
            <a:ext cx="3033493" cy="369332"/>
          </a:xfrm>
          <a:prstGeom prst="rect">
            <a:avLst/>
          </a:prstGeom>
          <a:noFill/>
        </p:spPr>
        <p:txBody>
          <a:bodyPr wrap="square">
            <a:spAutoFit/>
          </a:bodyPr>
          <a:lstStyle/>
          <a:p>
            <a:pPr algn="ctr">
              <a:spcAft>
                <a:spcPts val="600"/>
              </a:spcAft>
            </a:pPr>
            <a:r>
              <a:rPr lang="en-GB" sz="1800">
                <a:solidFill>
                  <a:schemeClr val="tx1"/>
                </a:solidFill>
              </a:rPr>
              <a:t>Planned, reactive</a:t>
            </a:r>
            <a:endParaRPr lang="en-GB">
              <a:solidFill>
                <a:schemeClr val="tx1"/>
              </a:solidFill>
            </a:endParaRPr>
          </a:p>
        </p:txBody>
      </p:sp>
      <p:sp>
        <p:nvSpPr>
          <p:cNvPr id="24" name="TextBox 23">
            <a:extLst>
              <a:ext uri="{FF2B5EF4-FFF2-40B4-BE49-F238E27FC236}">
                <a16:creationId xmlns:a16="http://schemas.microsoft.com/office/drawing/2014/main" id="{D5A68A76-50D3-591E-A9A8-2F6A0DE17B22}"/>
              </a:ext>
            </a:extLst>
          </p:cNvPr>
          <p:cNvSpPr txBox="1"/>
          <p:nvPr/>
        </p:nvSpPr>
        <p:spPr>
          <a:xfrm>
            <a:off x="5021677" y="3788024"/>
            <a:ext cx="3453027" cy="369332"/>
          </a:xfrm>
          <a:prstGeom prst="rect">
            <a:avLst/>
          </a:prstGeom>
          <a:noFill/>
        </p:spPr>
        <p:txBody>
          <a:bodyPr wrap="square">
            <a:spAutoFit/>
          </a:bodyPr>
          <a:lstStyle/>
          <a:p>
            <a:pPr algn="ctr">
              <a:spcAft>
                <a:spcPts val="600"/>
              </a:spcAft>
            </a:pPr>
            <a:r>
              <a:rPr lang="en-GB" sz="1800">
                <a:solidFill>
                  <a:schemeClr val="tx1"/>
                </a:solidFill>
              </a:rPr>
              <a:t>Evaluative, adaptive</a:t>
            </a:r>
            <a:endParaRPr lang="en-GB">
              <a:solidFill>
                <a:schemeClr val="tx1"/>
              </a:solidFill>
            </a:endParaRPr>
          </a:p>
        </p:txBody>
      </p:sp>
      <p:sp>
        <p:nvSpPr>
          <p:cNvPr id="13" name="TextBox 12">
            <a:extLst>
              <a:ext uri="{FF2B5EF4-FFF2-40B4-BE49-F238E27FC236}">
                <a16:creationId xmlns:a16="http://schemas.microsoft.com/office/drawing/2014/main" id="{CA17F37B-4E28-7B80-4D14-1C605A9FB92E}"/>
              </a:ext>
            </a:extLst>
          </p:cNvPr>
          <p:cNvSpPr txBox="1"/>
          <p:nvPr/>
        </p:nvSpPr>
        <p:spPr>
          <a:xfrm>
            <a:off x="237684" y="2031689"/>
            <a:ext cx="1580716" cy="369332"/>
          </a:xfrm>
          <a:prstGeom prst="rect">
            <a:avLst/>
          </a:prstGeom>
          <a:noFill/>
        </p:spPr>
        <p:txBody>
          <a:bodyPr wrap="square">
            <a:spAutoFit/>
          </a:bodyPr>
          <a:lstStyle/>
          <a:p>
            <a:pPr algn="r">
              <a:spcAft>
                <a:spcPts val="600"/>
              </a:spcAft>
            </a:pPr>
            <a:r>
              <a:rPr lang="en-GB" sz="1800" b="1">
                <a:solidFill>
                  <a:schemeClr val="tx1"/>
                </a:solidFill>
              </a:rPr>
              <a:t>Focus</a:t>
            </a:r>
            <a:endParaRPr lang="en-GB" b="1">
              <a:solidFill>
                <a:schemeClr val="tx1"/>
              </a:solidFill>
            </a:endParaRPr>
          </a:p>
        </p:txBody>
      </p:sp>
      <p:sp>
        <p:nvSpPr>
          <p:cNvPr id="17" name="TextBox 16">
            <a:extLst>
              <a:ext uri="{FF2B5EF4-FFF2-40B4-BE49-F238E27FC236}">
                <a16:creationId xmlns:a16="http://schemas.microsoft.com/office/drawing/2014/main" id="{4FE4198E-6CA3-9543-8469-16084E4E1AC6}"/>
              </a:ext>
            </a:extLst>
          </p:cNvPr>
          <p:cNvSpPr txBox="1"/>
          <p:nvPr/>
        </p:nvSpPr>
        <p:spPr>
          <a:xfrm>
            <a:off x="2011942" y="2031689"/>
            <a:ext cx="3033492" cy="369332"/>
          </a:xfrm>
          <a:prstGeom prst="rect">
            <a:avLst/>
          </a:prstGeom>
          <a:noFill/>
        </p:spPr>
        <p:txBody>
          <a:bodyPr wrap="square">
            <a:spAutoFit/>
          </a:bodyPr>
          <a:lstStyle/>
          <a:p>
            <a:pPr algn="ctr">
              <a:spcAft>
                <a:spcPts val="600"/>
              </a:spcAft>
            </a:pPr>
            <a:r>
              <a:rPr lang="en-GB" sz="1800">
                <a:solidFill>
                  <a:schemeClr val="tx1"/>
                </a:solidFill>
              </a:rPr>
              <a:t>Operations &amp; maintenance	</a:t>
            </a:r>
            <a:endParaRPr lang="en-GB">
              <a:solidFill>
                <a:schemeClr val="tx1"/>
              </a:solidFill>
            </a:endParaRPr>
          </a:p>
        </p:txBody>
      </p:sp>
      <p:sp>
        <p:nvSpPr>
          <p:cNvPr id="25" name="TextBox 24">
            <a:extLst>
              <a:ext uri="{FF2B5EF4-FFF2-40B4-BE49-F238E27FC236}">
                <a16:creationId xmlns:a16="http://schemas.microsoft.com/office/drawing/2014/main" id="{7C98995C-028B-2052-032C-F5E126364C89}"/>
              </a:ext>
            </a:extLst>
          </p:cNvPr>
          <p:cNvSpPr txBox="1"/>
          <p:nvPr/>
        </p:nvSpPr>
        <p:spPr>
          <a:xfrm>
            <a:off x="5195017" y="2031689"/>
            <a:ext cx="3106346" cy="369332"/>
          </a:xfrm>
          <a:prstGeom prst="rect">
            <a:avLst/>
          </a:prstGeom>
          <a:noFill/>
        </p:spPr>
        <p:txBody>
          <a:bodyPr wrap="square">
            <a:spAutoFit/>
          </a:bodyPr>
          <a:lstStyle/>
          <a:p>
            <a:pPr algn="ctr">
              <a:spcAft>
                <a:spcPts val="600"/>
              </a:spcAft>
            </a:pPr>
            <a:r>
              <a:rPr lang="en-GB" sz="1800">
                <a:solidFill>
                  <a:schemeClr val="tx1"/>
                </a:solidFill>
              </a:rPr>
              <a:t>Sustainability, performance</a:t>
            </a:r>
            <a:endParaRPr lang="en-GB">
              <a:solidFill>
                <a:schemeClr val="tx1"/>
              </a:solidFill>
            </a:endParaRPr>
          </a:p>
        </p:txBody>
      </p:sp>
      <p:cxnSp>
        <p:nvCxnSpPr>
          <p:cNvPr id="29" name="Straight Connector 28">
            <a:extLst>
              <a:ext uri="{FF2B5EF4-FFF2-40B4-BE49-F238E27FC236}">
                <a16:creationId xmlns:a16="http://schemas.microsoft.com/office/drawing/2014/main" id="{3B8EB65B-79AA-F1C5-0900-0AA4CF41298A}"/>
              </a:ext>
            </a:extLst>
          </p:cNvPr>
          <p:cNvCxnSpPr>
            <a:cxnSpLocks/>
          </p:cNvCxnSpPr>
          <p:nvPr/>
        </p:nvCxnSpPr>
        <p:spPr>
          <a:xfrm>
            <a:off x="1933575" y="1898943"/>
            <a:ext cx="0" cy="2363909"/>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B2C1E88-B1FC-B202-63E0-4A863DBECBA0}"/>
              </a:ext>
            </a:extLst>
          </p:cNvPr>
          <p:cNvCxnSpPr>
            <a:cxnSpLocks/>
          </p:cNvCxnSpPr>
          <p:nvPr/>
        </p:nvCxnSpPr>
        <p:spPr>
          <a:xfrm>
            <a:off x="5118817" y="1889418"/>
            <a:ext cx="0" cy="2363909"/>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FB80BB5-1E23-C3A4-4A32-0A12A477D2D9}"/>
              </a:ext>
            </a:extLst>
          </p:cNvPr>
          <p:cNvCxnSpPr>
            <a:cxnSpLocks/>
          </p:cNvCxnSpPr>
          <p:nvPr/>
        </p:nvCxnSpPr>
        <p:spPr>
          <a:xfrm>
            <a:off x="8309692" y="1898943"/>
            <a:ext cx="0" cy="2363909"/>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5879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19214EA4-D387-2814-CDCA-9FC545683C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4914" y="574765"/>
            <a:ext cx="4991761" cy="3773300"/>
          </a:xfrm>
          <a:prstGeom prst="rect">
            <a:avLst/>
          </a:prstGeom>
          <a:noFill/>
          <a:extLst>
            <a:ext uri="{909E8E84-426E-40DD-AFC4-6F175D3DCCD1}">
              <a14:hiddenFill xmlns:a14="http://schemas.microsoft.com/office/drawing/2010/main">
                <a:solidFill>
                  <a:srgbClr val="FFFFFF"/>
                </a:solidFill>
              </a14:hiddenFill>
            </a:ext>
          </a:extLst>
        </p:spPr>
      </p:pic>
      <p:sp>
        <p:nvSpPr>
          <p:cNvPr id="5" name="Ellips 4">
            <a:extLst>
              <a:ext uri="{FF2B5EF4-FFF2-40B4-BE49-F238E27FC236}">
                <a16:creationId xmlns:a16="http://schemas.microsoft.com/office/drawing/2014/main" id="{3578D738-F29D-FD34-02E0-28435AAB39B0}"/>
              </a:ext>
            </a:extLst>
          </p:cNvPr>
          <p:cNvSpPr/>
          <p:nvPr/>
        </p:nvSpPr>
        <p:spPr>
          <a:xfrm>
            <a:off x="6217920" y="1869620"/>
            <a:ext cx="1140823" cy="1088571"/>
          </a:xfrm>
          <a:prstGeom prst="ellipse">
            <a:avLst/>
          </a:prstGeom>
          <a:solidFill>
            <a:schemeClr val="tx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a:p>
        </p:txBody>
      </p:sp>
      <p:pic>
        <p:nvPicPr>
          <p:cNvPr id="6" name="Graphic 14">
            <a:extLst>
              <a:ext uri="{FF2B5EF4-FFF2-40B4-BE49-F238E27FC236}">
                <a16:creationId xmlns:a16="http://schemas.microsoft.com/office/drawing/2014/main" id="{FA2C96EF-1C1F-08B3-35A3-1025180AC65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86427" y="2298630"/>
            <a:ext cx="1011356" cy="228297"/>
          </a:xfrm>
          <a:prstGeom prst="rect">
            <a:avLst/>
          </a:prstGeom>
        </p:spPr>
      </p:pic>
      <p:sp>
        <p:nvSpPr>
          <p:cNvPr id="7" name="textruta 11">
            <a:extLst>
              <a:ext uri="{FF2B5EF4-FFF2-40B4-BE49-F238E27FC236}">
                <a16:creationId xmlns:a16="http://schemas.microsoft.com/office/drawing/2014/main" id="{9EB01144-6576-F4EC-B7E7-A69D673D5040}"/>
              </a:ext>
            </a:extLst>
          </p:cNvPr>
          <p:cNvSpPr txBox="1"/>
          <p:nvPr/>
        </p:nvSpPr>
        <p:spPr>
          <a:xfrm>
            <a:off x="269299" y="334426"/>
            <a:ext cx="4302701" cy="1384995"/>
          </a:xfrm>
          <a:prstGeom prst="rect">
            <a:avLst/>
          </a:prstGeom>
          <a:noFill/>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685783" rtl="0" eaLnBrk="1" fontAlgn="auto" latinLnBrk="0" hangingPunct="1">
              <a:lnSpc>
                <a:spcPct val="100000"/>
              </a:lnSpc>
              <a:spcBef>
                <a:spcPts val="0"/>
              </a:spcBef>
              <a:spcAft>
                <a:spcPts val="0"/>
              </a:spcAft>
              <a:buClrTx/>
              <a:buSzTx/>
              <a:buFont typeface="Arial"/>
              <a:buNone/>
              <a:tabLst/>
              <a:defRPr/>
            </a:pPr>
            <a:r>
              <a:rPr kumimoji="0" lang="en-US" sz="2400" b="1" i="0" u="none" strike="noStrike" kern="1200" cap="none" spc="0" normalizeH="0" baseline="0" noProof="0">
                <a:ln>
                  <a:noFill/>
                </a:ln>
                <a:solidFill>
                  <a:srgbClr val="FFC000"/>
                </a:solidFill>
                <a:effectLst/>
                <a:uLnTx/>
                <a:uFillTx/>
                <a:latin typeface="Arial"/>
                <a:ea typeface="+mn-ea"/>
                <a:cs typeface="Arial"/>
                <a:sym typeface="Arial"/>
              </a:rPr>
              <a:t>Geminus</a:t>
            </a:r>
            <a:endParaRPr lang="en-US" sz="2400" b="1" kern="1200">
              <a:solidFill>
                <a:srgbClr val="FFFFFF"/>
              </a:solidFill>
              <a:ea typeface="+mn-ea"/>
            </a:endParaRPr>
          </a:p>
          <a:p>
            <a:pPr marL="0" marR="0" lvl="0" indent="0" algn="l" defTabSz="685783" rtl="0" eaLnBrk="1" fontAlgn="auto" latinLnBrk="0" hangingPunct="1">
              <a:lnSpc>
                <a:spcPct val="100000"/>
              </a:lnSpc>
              <a:spcBef>
                <a:spcPts val="0"/>
              </a:spcBef>
              <a:spcAft>
                <a:spcPts val="0"/>
              </a:spcAft>
              <a:buClrTx/>
              <a:buSzTx/>
              <a:buFont typeface="Arial"/>
              <a:buNone/>
              <a:tabLst/>
              <a:defRPr/>
            </a:pPr>
            <a:r>
              <a:rPr kumimoji="0" lang="en-US" sz="2000" b="1" i="0" u="none" strike="noStrike" kern="1200" cap="none" spc="0" normalizeH="0" baseline="0" noProof="0">
                <a:ln>
                  <a:noFill/>
                </a:ln>
                <a:solidFill>
                  <a:srgbClr val="FFFFFF"/>
                </a:solidFill>
                <a:effectLst/>
                <a:uLnTx/>
                <a:uFillTx/>
                <a:latin typeface="Arial"/>
                <a:ea typeface="+mn-ea"/>
                <a:cs typeface="Arial"/>
                <a:sym typeface="Arial"/>
              </a:rPr>
              <a:t>A single ecosystem that connects, refines, predicts and adapts</a:t>
            </a:r>
            <a:endParaRPr kumimoji="0" lang="sv-SE" sz="1350" b="0" i="0" u="none" strike="noStrike" kern="1200" cap="none" spc="0" normalizeH="0" baseline="0" noProof="0">
              <a:ln>
                <a:noFill/>
              </a:ln>
              <a:solidFill>
                <a:srgbClr val="FFFFFF"/>
              </a:solidFill>
              <a:effectLst/>
              <a:uLnTx/>
              <a:uFillTx/>
              <a:latin typeface="Arial"/>
              <a:ea typeface="+mn-ea"/>
              <a:cs typeface="Arial"/>
              <a:sym typeface="Arial"/>
            </a:endParaRPr>
          </a:p>
        </p:txBody>
      </p:sp>
      <p:sp>
        <p:nvSpPr>
          <p:cNvPr id="11" name="Rektangel: rundade hörn 10">
            <a:extLst>
              <a:ext uri="{FF2B5EF4-FFF2-40B4-BE49-F238E27FC236}">
                <a16:creationId xmlns:a16="http://schemas.microsoft.com/office/drawing/2014/main" id="{58E3B28E-EE24-D31C-AC0C-C07F073BC459}"/>
              </a:ext>
            </a:extLst>
          </p:cNvPr>
          <p:cNvSpPr/>
          <p:nvPr/>
        </p:nvSpPr>
        <p:spPr>
          <a:xfrm>
            <a:off x="5884204" y="2558141"/>
            <a:ext cx="279763" cy="172889"/>
          </a:xfrm>
          <a:prstGeom prst="round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600">
                <a:solidFill>
                  <a:schemeClr val="tx1">
                    <a:lumMod val="85000"/>
                  </a:schemeClr>
                </a:solidFill>
              </a:rPr>
              <a:t>AI</a:t>
            </a:r>
            <a:endParaRPr lang="sv-SE" sz="1600">
              <a:solidFill>
                <a:schemeClr val="tx1">
                  <a:lumMod val="85000"/>
                </a:schemeClr>
              </a:solidFill>
            </a:endParaRPr>
          </a:p>
        </p:txBody>
      </p:sp>
      <p:sp>
        <p:nvSpPr>
          <p:cNvPr id="12" name="Rektangel: rundade hörn 11">
            <a:extLst>
              <a:ext uri="{FF2B5EF4-FFF2-40B4-BE49-F238E27FC236}">
                <a16:creationId xmlns:a16="http://schemas.microsoft.com/office/drawing/2014/main" id="{AFBB4033-752C-4D4E-2298-343D164E5CF4}"/>
              </a:ext>
            </a:extLst>
          </p:cNvPr>
          <p:cNvSpPr/>
          <p:nvPr/>
        </p:nvSpPr>
        <p:spPr>
          <a:xfrm>
            <a:off x="6023541" y="2835727"/>
            <a:ext cx="388145" cy="172889"/>
          </a:xfrm>
          <a:prstGeom prst="round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700" err="1">
                <a:solidFill>
                  <a:schemeClr val="tx1">
                    <a:lumMod val="85000"/>
                  </a:schemeClr>
                </a:solidFill>
              </a:rPr>
              <a:t>IoT</a:t>
            </a:r>
            <a:endParaRPr lang="sv-SE">
              <a:solidFill>
                <a:schemeClr val="tx1">
                  <a:lumMod val="85000"/>
                </a:schemeClr>
              </a:solidFill>
            </a:endParaRPr>
          </a:p>
        </p:txBody>
      </p:sp>
      <p:pic>
        <p:nvPicPr>
          <p:cNvPr id="2" name="Platshållare för bild 5">
            <a:extLst>
              <a:ext uri="{FF2B5EF4-FFF2-40B4-BE49-F238E27FC236}">
                <a16:creationId xmlns:a16="http://schemas.microsoft.com/office/drawing/2014/main" id="{1BFE1E95-D349-4FC4-866B-BE7AE5857F12}"/>
              </a:ext>
            </a:extLst>
          </p:cNvPr>
          <p:cNvPicPr>
            <a:picLocks noChangeAspect="1"/>
          </p:cNvPicPr>
          <p:nvPr/>
        </p:nvPicPr>
        <p:blipFill>
          <a:blip r:embed="rId5"/>
          <a:srcRect l="24005" r="24005"/>
          <a:stretch/>
        </p:blipFill>
        <p:spPr>
          <a:xfrm>
            <a:off x="717893" y="1939725"/>
            <a:ext cx="2781052" cy="2781052"/>
          </a:xfrm>
          <a:prstGeom prst="ellipse">
            <a:avLst/>
          </a:prstGeom>
          <a:noFill/>
          <a:ln>
            <a:noFill/>
          </a:ln>
          <a:effectLst>
            <a:glow rad="1074555">
              <a:srgbClr val="FFFFFF">
                <a:alpha val="4021"/>
              </a:srgbClr>
            </a:glow>
          </a:effectLst>
        </p:spPr>
      </p:pic>
      <p:pic>
        <p:nvPicPr>
          <p:cNvPr id="4" name="Platshållare för bild 5">
            <a:extLst>
              <a:ext uri="{FF2B5EF4-FFF2-40B4-BE49-F238E27FC236}">
                <a16:creationId xmlns:a16="http://schemas.microsoft.com/office/drawing/2014/main" id="{B29AA815-F589-0F25-9130-4D611EA8B751}"/>
              </a:ext>
            </a:extLst>
          </p:cNvPr>
          <p:cNvPicPr>
            <a:picLocks noChangeAspect="1"/>
          </p:cNvPicPr>
          <p:nvPr/>
        </p:nvPicPr>
        <p:blipFill>
          <a:blip r:embed="rId6"/>
          <a:srcRect l="3903" r="3903"/>
          <a:stretch/>
        </p:blipFill>
        <p:spPr>
          <a:xfrm>
            <a:off x="717893" y="1939725"/>
            <a:ext cx="2781052" cy="2781052"/>
          </a:xfrm>
          <a:prstGeom prst="ellipse">
            <a:avLst/>
          </a:prstGeom>
          <a:noFill/>
          <a:ln>
            <a:noFill/>
          </a:ln>
          <a:effectLst>
            <a:glow rad="1074555">
              <a:srgbClr val="FFFFFF">
                <a:alpha val="4021"/>
              </a:srgbClr>
            </a:glow>
          </a:effectLst>
        </p:spPr>
      </p:pic>
      <p:pic>
        <p:nvPicPr>
          <p:cNvPr id="9" name="Platshållare för bild 5">
            <a:extLst>
              <a:ext uri="{FF2B5EF4-FFF2-40B4-BE49-F238E27FC236}">
                <a16:creationId xmlns:a16="http://schemas.microsoft.com/office/drawing/2014/main" id="{277A230F-5868-491D-5BA7-4C2F8DADD037}"/>
              </a:ext>
            </a:extLst>
          </p:cNvPr>
          <p:cNvPicPr>
            <a:picLocks noChangeAspect="1"/>
          </p:cNvPicPr>
          <p:nvPr/>
        </p:nvPicPr>
        <p:blipFill>
          <a:blip r:embed="rId7"/>
          <a:srcRect l="5655" r="5655"/>
          <a:stretch/>
        </p:blipFill>
        <p:spPr>
          <a:xfrm>
            <a:off x="717893" y="1939725"/>
            <a:ext cx="2781052" cy="2781052"/>
          </a:xfrm>
          <a:prstGeom prst="ellipse">
            <a:avLst/>
          </a:prstGeom>
          <a:noFill/>
          <a:ln>
            <a:noFill/>
          </a:ln>
          <a:effectLst>
            <a:glow rad="1074555">
              <a:srgbClr val="FFFFFF">
                <a:alpha val="4021"/>
              </a:srgbClr>
            </a:glow>
          </a:effectLst>
        </p:spPr>
      </p:pic>
      <p:pic>
        <p:nvPicPr>
          <p:cNvPr id="10" name="Platshållare för bild 5">
            <a:extLst>
              <a:ext uri="{FF2B5EF4-FFF2-40B4-BE49-F238E27FC236}">
                <a16:creationId xmlns:a16="http://schemas.microsoft.com/office/drawing/2014/main" id="{3C1892FC-3BBD-C004-B211-8D5328BE69FC}"/>
              </a:ext>
            </a:extLst>
          </p:cNvPr>
          <p:cNvPicPr>
            <a:picLocks noChangeAspect="1"/>
          </p:cNvPicPr>
          <p:nvPr/>
        </p:nvPicPr>
        <p:blipFill>
          <a:blip r:embed="rId8"/>
          <a:srcRect l="11034" r="11034"/>
          <a:stretch/>
        </p:blipFill>
        <p:spPr>
          <a:xfrm>
            <a:off x="717893" y="1939725"/>
            <a:ext cx="2781052" cy="2781052"/>
          </a:xfrm>
          <a:prstGeom prst="ellipse">
            <a:avLst/>
          </a:prstGeom>
          <a:noFill/>
          <a:ln>
            <a:noFill/>
          </a:ln>
          <a:effectLst>
            <a:glow rad="1074555">
              <a:srgbClr val="FFFFFF">
                <a:alpha val="4021"/>
              </a:srgbClr>
            </a:glow>
          </a:effectLst>
        </p:spPr>
      </p:pic>
    </p:spTree>
    <p:extLst>
      <p:ext uri="{BB962C8B-B14F-4D97-AF65-F5344CB8AC3E}">
        <p14:creationId xmlns:p14="http://schemas.microsoft.com/office/powerpoint/2010/main" val="170513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nodeType="clickEffect">
                                  <p:stCondLst>
                                    <p:cond delay="0"/>
                                  </p:stCondLst>
                                  <p:childTnLst>
                                    <p:anim calcmode="lin" valueType="num">
                                      <p:cBhvr>
                                        <p:cTn id="6" dur="1000"/>
                                        <p:tgtEl>
                                          <p:spTgt spid="6"/>
                                        </p:tgtEl>
                                        <p:attrNameLst>
                                          <p:attrName>ppt_w</p:attrName>
                                        </p:attrNameLst>
                                      </p:cBhvr>
                                      <p:tavLst>
                                        <p:tav tm="0">
                                          <p:val>
                                            <p:strVal val="ppt_w"/>
                                          </p:val>
                                        </p:tav>
                                        <p:tav tm="100000">
                                          <p:val>
                                            <p:fltVal val="0"/>
                                          </p:val>
                                        </p:tav>
                                      </p:tavLst>
                                    </p:anim>
                                    <p:anim calcmode="lin" valueType="num">
                                      <p:cBhvr>
                                        <p:cTn id="7" dur="1000"/>
                                        <p:tgtEl>
                                          <p:spTgt spid="6"/>
                                        </p:tgtEl>
                                        <p:attrNameLst>
                                          <p:attrName>ppt_h</p:attrName>
                                        </p:attrNameLst>
                                      </p:cBhvr>
                                      <p:tavLst>
                                        <p:tav tm="0">
                                          <p:val>
                                            <p:strVal val="ppt_h"/>
                                          </p:val>
                                        </p:tav>
                                        <p:tav tm="100000">
                                          <p:val>
                                            <p:fltVal val="0"/>
                                          </p:val>
                                        </p:tav>
                                      </p:tavLst>
                                    </p:anim>
                                    <p:animEffect transition="out" filter="fade">
                                      <p:cBhvr>
                                        <p:cTn id="8" dur="1000"/>
                                        <p:tgtEl>
                                          <p:spTgt spid="6"/>
                                        </p:tgtEl>
                                      </p:cBhvr>
                                    </p:animEffect>
                                    <p:set>
                                      <p:cBhvr>
                                        <p:cTn id="9" dur="1" fill="hold">
                                          <p:stCondLst>
                                            <p:cond delay="999"/>
                                          </p:stCondLst>
                                        </p:cTn>
                                        <p:tgtEl>
                                          <p:spTgt spid="6"/>
                                        </p:tgtEl>
                                        <p:attrNameLst>
                                          <p:attrName>style.visibility</p:attrName>
                                        </p:attrNameLst>
                                      </p:cBhvr>
                                      <p:to>
                                        <p:strVal val="hidden"/>
                                      </p:to>
                                    </p:set>
                                  </p:childTnLst>
                                </p:cTn>
                              </p:par>
                              <p:par>
                                <p:cTn id="10" presetID="53" presetClass="exit" presetSubtype="32" fill="hold" grpId="0" nodeType="withEffect">
                                  <p:stCondLst>
                                    <p:cond delay="0"/>
                                  </p:stCondLst>
                                  <p:childTnLst>
                                    <p:anim calcmode="lin" valueType="num">
                                      <p:cBhvr>
                                        <p:cTn id="11" dur="1000"/>
                                        <p:tgtEl>
                                          <p:spTgt spid="5"/>
                                        </p:tgtEl>
                                        <p:attrNameLst>
                                          <p:attrName>ppt_w</p:attrName>
                                        </p:attrNameLst>
                                      </p:cBhvr>
                                      <p:tavLst>
                                        <p:tav tm="0">
                                          <p:val>
                                            <p:strVal val="ppt_w"/>
                                          </p:val>
                                        </p:tav>
                                        <p:tav tm="100000">
                                          <p:val>
                                            <p:fltVal val="0"/>
                                          </p:val>
                                        </p:tav>
                                      </p:tavLst>
                                    </p:anim>
                                    <p:anim calcmode="lin" valueType="num">
                                      <p:cBhvr>
                                        <p:cTn id="12" dur="1000"/>
                                        <p:tgtEl>
                                          <p:spTgt spid="5"/>
                                        </p:tgtEl>
                                        <p:attrNameLst>
                                          <p:attrName>ppt_h</p:attrName>
                                        </p:attrNameLst>
                                      </p:cBhvr>
                                      <p:tavLst>
                                        <p:tav tm="0">
                                          <p:val>
                                            <p:strVal val="ppt_h"/>
                                          </p:val>
                                        </p:tav>
                                        <p:tav tm="100000">
                                          <p:val>
                                            <p:fltVal val="0"/>
                                          </p:val>
                                        </p:tav>
                                      </p:tavLst>
                                    </p:anim>
                                    <p:animEffect transition="out" filter="fade">
                                      <p:cBhvr>
                                        <p:cTn id="13" dur="1000"/>
                                        <p:tgtEl>
                                          <p:spTgt spid="5"/>
                                        </p:tgtEl>
                                      </p:cBhvr>
                                    </p:animEffect>
                                    <p:set>
                                      <p:cBhvr>
                                        <p:cTn id="14" dur="1" fill="hold">
                                          <p:stCondLst>
                                            <p:cond delay="999"/>
                                          </p:stCondLst>
                                        </p:cTn>
                                        <p:tgtEl>
                                          <p:spTgt spid="5"/>
                                        </p:tgtEl>
                                        <p:attrNameLst>
                                          <p:attrName>style.visibility</p:attrName>
                                        </p:attrNameLst>
                                      </p:cBhvr>
                                      <p:to>
                                        <p:strVal val="hidden"/>
                                      </p:to>
                                    </p:set>
                                  </p:childTnLst>
                                </p:cTn>
                              </p:par>
                              <p:par>
                                <p:cTn id="15" presetID="22" presetClass="entr" presetSubtype="4" fill="hold" nodeType="withEffect">
                                  <p:stCondLst>
                                    <p:cond delay="1500"/>
                                  </p:stCondLst>
                                  <p:childTnLst>
                                    <p:set>
                                      <p:cBhvr>
                                        <p:cTn id="16" dur="1" fill="hold">
                                          <p:stCondLst>
                                            <p:cond delay="0"/>
                                          </p:stCondLst>
                                        </p:cTn>
                                        <p:tgtEl>
                                          <p:spTgt spid="2"/>
                                        </p:tgtEl>
                                        <p:attrNameLst>
                                          <p:attrName>style.visibility</p:attrName>
                                        </p:attrNameLst>
                                      </p:cBhvr>
                                      <p:to>
                                        <p:strVal val="visible"/>
                                      </p:to>
                                    </p:set>
                                    <p:animEffect transition="in" filter="wipe(down)">
                                      <p:cBhvr>
                                        <p:cTn id="17" dur="3000"/>
                                        <p:tgtEl>
                                          <p:spTgt spid="2"/>
                                        </p:tgtEl>
                                      </p:cBhvr>
                                    </p:animEffect>
                                  </p:childTnLst>
                                </p:cTn>
                              </p:par>
                            </p:childTnLst>
                          </p:cTn>
                        </p:par>
                        <p:par>
                          <p:cTn id="18" fill="hold">
                            <p:stCondLst>
                              <p:cond delay="4500"/>
                            </p:stCondLst>
                            <p:childTnLst>
                              <p:par>
                                <p:cTn id="19" presetID="22" presetClass="entr" presetSubtype="4" fill="hold" nodeType="afterEffect">
                                  <p:stCondLst>
                                    <p:cond delay="1500"/>
                                  </p:stCondLst>
                                  <p:childTnLst>
                                    <p:set>
                                      <p:cBhvr>
                                        <p:cTn id="20" dur="1" fill="hold">
                                          <p:stCondLst>
                                            <p:cond delay="0"/>
                                          </p:stCondLst>
                                        </p:cTn>
                                        <p:tgtEl>
                                          <p:spTgt spid="4"/>
                                        </p:tgtEl>
                                        <p:attrNameLst>
                                          <p:attrName>style.visibility</p:attrName>
                                        </p:attrNameLst>
                                      </p:cBhvr>
                                      <p:to>
                                        <p:strVal val="visible"/>
                                      </p:to>
                                    </p:set>
                                    <p:animEffect transition="in" filter="wipe(down)">
                                      <p:cBhvr>
                                        <p:cTn id="21" dur="3000"/>
                                        <p:tgtEl>
                                          <p:spTgt spid="4"/>
                                        </p:tgtEl>
                                      </p:cBhvr>
                                    </p:animEffect>
                                  </p:childTnLst>
                                </p:cTn>
                              </p:par>
                            </p:childTnLst>
                          </p:cTn>
                        </p:par>
                        <p:par>
                          <p:cTn id="22" fill="hold">
                            <p:stCondLst>
                              <p:cond delay="9000"/>
                            </p:stCondLst>
                            <p:childTnLst>
                              <p:par>
                                <p:cTn id="23" presetID="22" presetClass="entr" presetSubtype="4"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down)">
                                      <p:cBhvr>
                                        <p:cTn id="25" dur="2000"/>
                                        <p:tgtEl>
                                          <p:spTgt spid="9"/>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circle(in)">
                                      <p:cBhvr>
                                        <p:cTn id="28" dur="3000"/>
                                        <p:tgtEl>
                                          <p:spTgt spid="11"/>
                                        </p:tgtEl>
                                      </p:cBhvr>
                                    </p:animEffect>
                                  </p:childTnLst>
                                </p:cTn>
                              </p:par>
                              <p:par>
                                <p:cTn id="29" presetID="6" presetClass="entr" presetSubtype="16" fill="hold" grpId="0" nodeType="withEffect">
                                  <p:stCondLst>
                                    <p:cond delay="1500"/>
                                  </p:stCondLst>
                                  <p:childTnLst>
                                    <p:set>
                                      <p:cBhvr>
                                        <p:cTn id="30" dur="1" fill="hold">
                                          <p:stCondLst>
                                            <p:cond delay="0"/>
                                          </p:stCondLst>
                                        </p:cTn>
                                        <p:tgtEl>
                                          <p:spTgt spid="12"/>
                                        </p:tgtEl>
                                        <p:attrNameLst>
                                          <p:attrName>style.visibility</p:attrName>
                                        </p:attrNameLst>
                                      </p:cBhvr>
                                      <p:to>
                                        <p:strVal val="visible"/>
                                      </p:to>
                                    </p:set>
                                    <p:animEffect transition="in" filter="circle(in)">
                                      <p:cBhvr>
                                        <p:cTn id="31" dur="3000"/>
                                        <p:tgtEl>
                                          <p:spTgt spid="12"/>
                                        </p:tgtEl>
                                      </p:cBhvr>
                                    </p:animEffect>
                                  </p:childTnLst>
                                </p:cTn>
                              </p:par>
                            </p:childTnLst>
                          </p:cTn>
                        </p:par>
                        <p:par>
                          <p:cTn id="32" fill="hold">
                            <p:stCondLst>
                              <p:cond delay="13500"/>
                            </p:stCondLst>
                            <p:childTnLst>
                              <p:par>
                                <p:cTn id="33" presetID="22" presetClass="entr" presetSubtype="4" fill="hold"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ipe(down)">
                                      <p:cBhvr>
                                        <p:cTn id="3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27907-1C4E-7B19-AE6C-AD885EC9006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CB6544F-D22B-8CDE-FEF5-0DDF1E5044C8}"/>
              </a:ext>
            </a:extLst>
          </p:cNvPr>
          <p:cNvSpPr/>
          <p:nvPr/>
        </p:nvSpPr>
        <p:spPr>
          <a:xfrm>
            <a:off x="0" y="4612086"/>
            <a:ext cx="9160562" cy="528171"/>
          </a:xfrm>
          <a:prstGeom prst="rect">
            <a:avLst/>
          </a:prstGeom>
          <a:gradFill flip="none" rotWithShape="1">
            <a:gsLst>
              <a:gs pos="0">
                <a:srgbClr val="2D9AB5"/>
              </a:gs>
              <a:gs pos="100000">
                <a:srgbClr val="3EB1C8"/>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 name="Straight Connector 2">
            <a:extLst>
              <a:ext uri="{FF2B5EF4-FFF2-40B4-BE49-F238E27FC236}">
                <a16:creationId xmlns:a16="http://schemas.microsoft.com/office/drawing/2014/main" id="{97E8E3FB-FA36-3584-1DFE-CE62E455012B}"/>
              </a:ext>
            </a:extLst>
          </p:cNvPr>
          <p:cNvCxnSpPr>
            <a:cxnSpLocks/>
          </p:cNvCxnSpPr>
          <p:nvPr/>
        </p:nvCxnSpPr>
        <p:spPr>
          <a:xfrm flipH="1">
            <a:off x="5067676" y="1862550"/>
            <a:ext cx="2445137" cy="0"/>
          </a:xfrm>
          <a:prstGeom prst="line">
            <a:avLst/>
          </a:prstGeom>
          <a:ln w="28575">
            <a:solidFill>
              <a:srgbClr val="ABABAB"/>
            </a:solidFill>
          </a:ln>
        </p:spPr>
        <p:style>
          <a:lnRef idx="2">
            <a:schemeClr val="accent1"/>
          </a:lnRef>
          <a:fillRef idx="0">
            <a:schemeClr val="accent1"/>
          </a:fillRef>
          <a:effectRef idx="1">
            <a:schemeClr val="accent1"/>
          </a:effectRef>
          <a:fontRef idx="minor">
            <a:schemeClr val="tx1"/>
          </a:fontRef>
        </p:style>
      </p:cxnSp>
      <p:cxnSp>
        <p:nvCxnSpPr>
          <p:cNvPr id="4" name="Straight Connector 3">
            <a:extLst>
              <a:ext uri="{FF2B5EF4-FFF2-40B4-BE49-F238E27FC236}">
                <a16:creationId xmlns:a16="http://schemas.microsoft.com/office/drawing/2014/main" id="{57BBA9BE-D9C7-064D-671F-3D53419E0038}"/>
              </a:ext>
            </a:extLst>
          </p:cNvPr>
          <p:cNvCxnSpPr>
            <a:cxnSpLocks/>
          </p:cNvCxnSpPr>
          <p:nvPr/>
        </p:nvCxnSpPr>
        <p:spPr>
          <a:xfrm flipH="1">
            <a:off x="5345134" y="2676937"/>
            <a:ext cx="2445137" cy="0"/>
          </a:xfrm>
          <a:prstGeom prst="line">
            <a:avLst/>
          </a:prstGeom>
          <a:ln w="28575">
            <a:solidFill>
              <a:srgbClr val="77DFED"/>
            </a:solidFill>
          </a:ln>
        </p:spPr>
        <p:style>
          <a:lnRef idx="2">
            <a:schemeClr val="accent1"/>
          </a:lnRef>
          <a:fillRef idx="0">
            <a:schemeClr val="accent1"/>
          </a:fillRef>
          <a:effectRef idx="1">
            <a:schemeClr val="accent1"/>
          </a:effectRef>
          <a:fontRef idx="minor">
            <a:schemeClr val="tx1"/>
          </a:fontRef>
        </p:style>
      </p:cxnSp>
      <p:cxnSp>
        <p:nvCxnSpPr>
          <p:cNvPr id="5" name="Straight Connector 4">
            <a:extLst>
              <a:ext uri="{FF2B5EF4-FFF2-40B4-BE49-F238E27FC236}">
                <a16:creationId xmlns:a16="http://schemas.microsoft.com/office/drawing/2014/main" id="{C37BBE5F-8D16-C5BE-EC80-41860120DCE5}"/>
              </a:ext>
            </a:extLst>
          </p:cNvPr>
          <p:cNvCxnSpPr>
            <a:cxnSpLocks/>
          </p:cNvCxnSpPr>
          <p:nvPr/>
        </p:nvCxnSpPr>
        <p:spPr>
          <a:xfrm flipH="1">
            <a:off x="5542869" y="3441319"/>
            <a:ext cx="2445137" cy="0"/>
          </a:xfrm>
          <a:prstGeom prst="line">
            <a:avLst/>
          </a:prstGeom>
          <a:ln w="28575">
            <a:solidFill>
              <a:srgbClr val="A7BB9D"/>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830A1431-726A-3D2E-DBA3-937BBD2880CC}"/>
              </a:ext>
            </a:extLst>
          </p:cNvPr>
          <p:cNvCxnSpPr>
            <a:cxnSpLocks/>
          </p:cNvCxnSpPr>
          <p:nvPr/>
        </p:nvCxnSpPr>
        <p:spPr>
          <a:xfrm flipH="1">
            <a:off x="5788045" y="4219987"/>
            <a:ext cx="2445137" cy="0"/>
          </a:xfrm>
          <a:prstGeom prst="line">
            <a:avLst/>
          </a:prstGeom>
          <a:ln w="28575">
            <a:solidFill>
              <a:srgbClr val="3EB1C8"/>
            </a:solidFill>
          </a:ln>
        </p:spPr>
        <p:style>
          <a:lnRef idx="2">
            <a:schemeClr val="accent1"/>
          </a:lnRef>
          <a:fillRef idx="0">
            <a:schemeClr val="accent1"/>
          </a:fillRef>
          <a:effectRef idx="1">
            <a:schemeClr val="accent1"/>
          </a:effectRef>
          <a:fontRef idx="minor">
            <a:schemeClr val="tx1"/>
          </a:fontRef>
        </p:style>
      </p:cxnSp>
      <p:graphicFrame>
        <p:nvGraphicFramePr>
          <p:cNvPr id="39" name="Diagram 38">
            <a:extLst>
              <a:ext uri="{FF2B5EF4-FFF2-40B4-BE49-F238E27FC236}">
                <a16:creationId xmlns:a16="http://schemas.microsoft.com/office/drawing/2014/main" id="{D4C0A5B4-4D27-9FCA-442D-6331AF0EE3EC}"/>
              </a:ext>
            </a:extLst>
          </p:cNvPr>
          <p:cNvGraphicFramePr/>
          <p:nvPr>
            <p:extLst>
              <p:ext uri="{D42A27DB-BD31-4B8C-83A1-F6EECF244321}">
                <p14:modId xmlns:p14="http://schemas.microsoft.com/office/powerpoint/2010/main" val="1332299731"/>
              </p:ext>
            </p:extLst>
          </p:nvPr>
        </p:nvGraphicFramePr>
        <p:xfrm>
          <a:off x="2353662" y="433799"/>
          <a:ext cx="4371798" cy="3952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 name="TextBox 39">
            <a:extLst>
              <a:ext uri="{FF2B5EF4-FFF2-40B4-BE49-F238E27FC236}">
                <a16:creationId xmlns:a16="http://schemas.microsoft.com/office/drawing/2014/main" id="{B7E574E1-775F-0EC5-85F0-565E4248569F}"/>
              </a:ext>
            </a:extLst>
          </p:cNvPr>
          <p:cNvSpPr txBox="1"/>
          <p:nvPr/>
        </p:nvSpPr>
        <p:spPr>
          <a:xfrm>
            <a:off x="6724308" y="749617"/>
            <a:ext cx="638316" cy="276999"/>
          </a:xfrm>
          <a:prstGeom prst="rect">
            <a:avLst/>
          </a:prstGeom>
          <a:noFill/>
        </p:spPr>
        <p:txBody>
          <a:bodyPr wrap="none" rtlCol="0">
            <a:spAutoFit/>
          </a:bodyPr>
          <a:lstStyle/>
          <a:p>
            <a:pPr defTabSz="685800">
              <a:buClrTx/>
            </a:pPr>
            <a:r>
              <a:rPr lang="en-IE" sz="1200" b="1" kern="1200">
                <a:solidFill>
                  <a:prstClr val="black"/>
                </a:solidFill>
                <a:latin typeface="Arial" panose="020B0604020202020204" pitchFamily="34" charset="0"/>
                <a:ea typeface="+mn-ea"/>
                <a:cs typeface="Arial" panose="020B0604020202020204" pitchFamily="34" charset="0"/>
              </a:rPr>
              <a:t>Focus</a:t>
            </a:r>
          </a:p>
        </p:txBody>
      </p:sp>
      <p:sp>
        <p:nvSpPr>
          <p:cNvPr id="41" name="TextBox 40">
            <a:extLst>
              <a:ext uri="{FF2B5EF4-FFF2-40B4-BE49-F238E27FC236}">
                <a16:creationId xmlns:a16="http://schemas.microsoft.com/office/drawing/2014/main" id="{66263972-05EA-AF1E-C9E0-B25760DE9169}"/>
              </a:ext>
            </a:extLst>
          </p:cNvPr>
          <p:cNvSpPr txBox="1"/>
          <p:nvPr/>
        </p:nvSpPr>
        <p:spPr>
          <a:xfrm>
            <a:off x="6724308" y="3676592"/>
            <a:ext cx="1490998" cy="461665"/>
          </a:xfrm>
          <a:prstGeom prst="rect">
            <a:avLst/>
          </a:prstGeom>
          <a:noFill/>
        </p:spPr>
        <p:txBody>
          <a:bodyPr wrap="square" rtlCol="0">
            <a:spAutoFit/>
          </a:bodyPr>
          <a:lstStyle/>
          <a:p>
            <a:pPr defTabSz="685800">
              <a:buClrTx/>
            </a:pPr>
            <a:r>
              <a:rPr lang="en-IE" sz="1200" kern="1200">
                <a:solidFill>
                  <a:prstClr val="black"/>
                </a:solidFill>
                <a:latin typeface="Arial" panose="020B0604020202020204" pitchFamily="34" charset="0"/>
                <a:ea typeface="+mn-ea"/>
                <a:cs typeface="Arial" panose="020B0604020202020204" pitchFamily="34" charset="0"/>
              </a:rPr>
              <a:t>Climate, digital,</a:t>
            </a:r>
          </a:p>
          <a:p>
            <a:pPr defTabSz="685800">
              <a:buClrTx/>
            </a:pPr>
            <a:r>
              <a:rPr lang="en-IE" sz="1200" kern="1200">
                <a:solidFill>
                  <a:prstClr val="black"/>
                </a:solidFill>
                <a:latin typeface="Arial" panose="020B0604020202020204" pitchFamily="34" charset="0"/>
                <a:ea typeface="+mn-ea"/>
                <a:cs typeface="Arial" panose="020B0604020202020204" pitchFamily="34" charset="0"/>
              </a:rPr>
              <a:t>education agendas</a:t>
            </a:r>
          </a:p>
        </p:txBody>
      </p:sp>
      <p:sp>
        <p:nvSpPr>
          <p:cNvPr id="42" name="TextBox 41">
            <a:extLst>
              <a:ext uri="{FF2B5EF4-FFF2-40B4-BE49-F238E27FC236}">
                <a16:creationId xmlns:a16="http://schemas.microsoft.com/office/drawing/2014/main" id="{686FD983-54CE-7C82-9958-6C02480A7179}"/>
              </a:ext>
            </a:extLst>
          </p:cNvPr>
          <p:cNvSpPr txBox="1"/>
          <p:nvPr/>
        </p:nvSpPr>
        <p:spPr>
          <a:xfrm>
            <a:off x="6724308" y="2896088"/>
            <a:ext cx="1120820" cy="461665"/>
          </a:xfrm>
          <a:prstGeom prst="rect">
            <a:avLst/>
          </a:prstGeom>
          <a:noFill/>
        </p:spPr>
        <p:txBody>
          <a:bodyPr wrap="none" rtlCol="0">
            <a:spAutoFit/>
          </a:bodyPr>
          <a:lstStyle/>
          <a:p>
            <a:pPr defTabSz="685800">
              <a:buClrTx/>
            </a:pPr>
            <a:r>
              <a:rPr lang="en-IE" sz="1200" kern="1200">
                <a:solidFill>
                  <a:prstClr val="black"/>
                </a:solidFill>
                <a:latin typeface="Arial" panose="020B0604020202020204" pitchFamily="34" charset="0"/>
                <a:ea typeface="+mn-ea"/>
                <a:cs typeface="Arial" panose="020B0604020202020204" pitchFamily="34" charset="0"/>
              </a:rPr>
              <a:t>Develop core</a:t>
            </a:r>
          </a:p>
          <a:p>
            <a:pPr defTabSz="685800">
              <a:buClrTx/>
            </a:pPr>
            <a:r>
              <a:rPr lang="en-IE" sz="1200" kern="1200">
                <a:solidFill>
                  <a:prstClr val="black"/>
                </a:solidFill>
                <a:latin typeface="Arial" panose="020B0604020202020204" pitchFamily="34" charset="0"/>
                <a:ea typeface="+mn-ea"/>
                <a:cs typeface="Arial" panose="020B0604020202020204" pitchFamily="34" charset="0"/>
              </a:rPr>
              <a:t>knowledge</a:t>
            </a:r>
          </a:p>
        </p:txBody>
      </p:sp>
      <p:sp>
        <p:nvSpPr>
          <p:cNvPr id="43" name="TextBox 42">
            <a:extLst>
              <a:ext uri="{FF2B5EF4-FFF2-40B4-BE49-F238E27FC236}">
                <a16:creationId xmlns:a16="http://schemas.microsoft.com/office/drawing/2014/main" id="{4A623254-59C9-00FB-3B0D-657CA0DD870D}"/>
              </a:ext>
            </a:extLst>
          </p:cNvPr>
          <p:cNvSpPr txBox="1"/>
          <p:nvPr/>
        </p:nvSpPr>
        <p:spPr>
          <a:xfrm>
            <a:off x="6724308" y="2115585"/>
            <a:ext cx="1122423" cy="461665"/>
          </a:xfrm>
          <a:prstGeom prst="rect">
            <a:avLst/>
          </a:prstGeom>
          <a:noFill/>
        </p:spPr>
        <p:txBody>
          <a:bodyPr wrap="none" rtlCol="0">
            <a:spAutoFit/>
          </a:bodyPr>
          <a:lstStyle/>
          <a:p>
            <a:pPr defTabSz="685800">
              <a:buClrTx/>
            </a:pPr>
            <a:r>
              <a:rPr lang="en-IE" sz="1200" kern="1200">
                <a:solidFill>
                  <a:prstClr val="black"/>
                </a:solidFill>
                <a:latin typeface="Arial" panose="020B0604020202020204" pitchFamily="34" charset="0"/>
                <a:ea typeface="+mn-ea"/>
                <a:cs typeface="Arial" panose="020B0604020202020204" pitchFamily="34" charset="0"/>
              </a:rPr>
              <a:t>Technological</a:t>
            </a:r>
          </a:p>
          <a:p>
            <a:pPr defTabSz="685800">
              <a:buClrTx/>
            </a:pPr>
            <a:r>
              <a:rPr lang="en-IE" sz="1200" kern="1200">
                <a:solidFill>
                  <a:prstClr val="black"/>
                </a:solidFill>
                <a:latin typeface="Arial" panose="020B0604020202020204" pitchFamily="34" charset="0"/>
                <a:ea typeface="+mn-ea"/>
                <a:cs typeface="Arial" panose="020B0604020202020204" pitchFamily="34" charset="0"/>
              </a:rPr>
              <a:t>advancement</a:t>
            </a:r>
          </a:p>
        </p:txBody>
      </p:sp>
      <p:sp>
        <p:nvSpPr>
          <p:cNvPr id="44" name="TextBox 43">
            <a:extLst>
              <a:ext uri="{FF2B5EF4-FFF2-40B4-BE49-F238E27FC236}">
                <a16:creationId xmlns:a16="http://schemas.microsoft.com/office/drawing/2014/main" id="{FAD1933C-531B-DDD4-B17F-6F674C929297}"/>
              </a:ext>
            </a:extLst>
          </p:cNvPr>
          <p:cNvSpPr txBox="1"/>
          <p:nvPr/>
        </p:nvSpPr>
        <p:spPr>
          <a:xfrm>
            <a:off x="6724308" y="1519748"/>
            <a:ext cx="660758" cy="276999"/>
          </a:xfrm>
          <a:prstGeom prst="rect">
            <a:avLst/>
          </a:prstGeom>
          <a:noFill/>
        </p:spPr>
        <p:txBody>
          <a:bodyPr wrap="none" rtlCol="0">
            <a:spAutoFit/>
          </a:bodyPr>
          <a:lstStyle/>
          <a:p>
            <a:pPr defTabSz="685800">
              <a:buClrTx/>
            </a:pPr>
            <a:r>
              <a:rPr lang="en-IE" sz="1200" kern="1200">
                <a:solidFill>
                  <a:prstClr val="black"/>
                </a:solidFill>
                <a:latin typeface="Arial" panose="020B0604020202020204" pitchFamily="34" charset="0"/>
                <a:ea typeface="+mn-ea"/>
                <a:cs typeface="Arial" panose="020B0604020202020204" pitchFamily="34" charset="0"/>
              </a:rPr>
              <a:t>People</a:t>
            </a:r>
          </a:p>
        </p:txBody>
      </p:sp>
      <p:sp>
        <p:nvSpPr>
          <p:cNvPr id="46" name="TextBox 45">
            <a:extLst>
              <a:ext uri="{FF2B5EF4-FFF2-40B4-BE49-F238E27FC236}">
                <a16:creationId xmlns:a16="http://schemas.microsoft.com/office/drawing/2014/main" id="{76DFD410-A87B-4EEE-CD96-F4CA5F1873B8}"/>
              </a:ext>
            </a:extLst>
          </p:cNvPr>
          <p:cNvSpPr txBox="1"/>
          <p:nvPr/>
        </p:nvSpPr>
        <p:spPr>
          <a:xfrm>
            <a:off x="3578400" y="722715"/>
            <a:ext cx="1922321" cy="292388"/>
          </a:xfrm>
          <a:prstGeom prst="rect">
            <a:avLst/>
          </a:prstGeom>
          <a:noFill/>
        </p:spPr>
        <p:txBody>
          <a:bodyPr wrap="none" rtlCol="0">
            <a:spAutoFit/>
          </a:bodyPr>
          <a:lstStyle/>
          <a:p>
            <a:pPr defTabSz="685800">
              <a:buClrTx/>
            </a:pPr>
            <a:r>
              <a:rPr lang="en-IE" sz="1300" b="1" kern="1200">
                <a:solidFill>
                  <a:prstClr val="black"/>
                </a:solidFill>
                <a:latin typeface="Arial" panose="020B0604020202020204" pitchFamily="34" charset="0"/>
                <a:ea typeface="+mn-ea"/>
                <a:cs typeface="Arial" panose="020B0604020202020204" pitchFamily="34" charset="0"/>
              </a:rPr>
              <a:t>Development process</a:t>
            </a:r>
          </a:p>
        </p:txBody>
      </p:sp>
      <p:sp>
        <p:nvSpPr>
          <p:cNvPr id="47" name="TextBox 46">
            <a:extLst>
              <a:ext uri="{FF2B5EF4-FFF2-40B4-BE49-F238E27FC236}">
                <a16:creationId xmlns:a16="http://schemas.microsoft.com/office/drawing/2014/main" id="{BE3AFAAF-0B9C-E75F-06E3-57486710C2F1}"/>
              </a:ext>
            </a:extLst>
          </p:cNvPr>
          <p:cNvSpPr txBox="1"/>
          <p:nvPr/>
        </p:nvSpPr>
        <p:spPr>
          <a:xfrm>
            <a:off x="603516" y="2444230"/>
            <a:ext cx="1426558" cy="830997"/>
          </a:xfrm>
          <a:prstGeom prst="rect">
            <a:avLst/>
          </a:prstGeom>
          <a:noFill/>
        </p:spPr>
        <p:txBody>
          <a:bodyPr wrap="square" rtlCol="0">
            <a:spAutoFit/>
          </a:bodyPr>
          <a:lstStyle/>
          <a:p>
            <a:pPr algn="ctr" defTabSz="685800">
              <a:buClrTx/>
            </a:pPr>
            <a:r>
              <a:rPr lang="en-IE" sz="1200" kern="1200">
                <a:solidFill>
                  <a:prstClr val="black"/>
                </a:solidFill>
                <a:latin typeface="Arial" panose="020B0604020202020204" pitchFamily="34" charset="0"/>
                <a:ea typeface="+mn-ea"/>
                <a:cs typeface="Arial" panose="020B0604020202020204" pitchFamily="34" charset="0"/>
              </a:rPr>
              <a:t>Identify gaps, issues, challenges</a:t>
            </a:r>
          </a:p>
          <a:p>
            <a:pPr algn="ctr" defTabSz="685800">
              <a:buClrTx/>
            </a:pPr>
            <a:r>
              <a:rPr lang="en-IE" sz="1200" kern="1200">
                <a:solidFill>
                  <a:prstClr val="black"/>
                </a:solidFill>
                <a:latin typeface="Arial" panose="020B0604020202020204" pitchFamily="34" charset="0"/>
                <a:ea typeface="+mn-ea"/>
                <a:cs typeface="Arial" panose="020B0604020202020204" pitchFamily="34" charset="0"/>
              </a:rPr>
              <a:t>and SWOT analysis</a:t>
            </a:r>
          </a:p>
        </p:txBody>
      </p:sp>
      <p:sp>
        <p:nvSpPr>
          <p:cNvPr id="2" name="object 6">
            <a:extLst>
              <a:ext uri="{FF2B5EF4-FFF2-40B4-BE49-F238E27FC236}">
                <a16:creationId xmlns:a16="http://schemas.microsoft.com/office/drawing/2014/main" id="{CF92D5A9-1EFD-8514-316D-1AAB4F983C04}"/>
              </a:ext>
            </a:extLst>
          </p:cNvPr>
          <p:cNvSpPr txBox="1">
            <a:spLocks/>
          </p:cNvSpPr>
          <p:nvPr/>
        </p:nvSpPr>
        <p:spPr>
          <a:xfrm>
            <a:off x="381535" y="173237"/>
            <a:ext cx="8234785" cy="500025"/>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defTabSz="685800">
              <a:lnSpc>
                <a:spcPct val="100000"/>
              </a:lnSpc>
              <a:spcBef>
                <a:spcPts val="59"/>
              </a:spcBef>
              <a:buClrTx/>
            </a:pPr>
            <a:r>
              <a:rPr lang="en-IE" sz="3200" spc="-9">
                <a:solidFill>
                  <a:srgbClr val="004C6D"/>
                </a:solidFill>
                <a:latin typeface="Arial" panose="020B0604020202020204" pitchFamily="34" charset="0"/>
                <a:cs typeface="Arial" panose="020B0604020202020204" pitchFamily="34" charset="0"/>
              </a:rPr>
              <a:t>Journey towards sustainability</a:t>
            </a:r>
          </a:p>
        </p:txBody>
      </p:sp>
      <p:grpSp>
        <p:nvGrpSpPr>
          <p:cNvPr id="28" name="Group 27">
            <a:extLst>
              <a:ext uri="{FF2B5EF4-FFF2-40B4-BE49-F238E27FC236}">
                <a16:creationId xmlns:a16="http://schemas.microsoft.com/office/drawing/2014/main" id="{835A3769-86C3-6C95-2890-188BE1C2C80A}"/>
              </a:ext>
            </a:extLst>
          </p:cNvPr>
          <p:cNvGrpSpPr/>
          <p:nvPr/>
        </p:nvGrpSpPr>
        <p:grpSpPr>
          <a:xfrm>
            <a:off x="2223184" y="1081495"/>
            <a:ext cx="2688501" cy="3468537"/>
            <a:chOff x="1247074" y="1408399"/>
            <a:chExt cx="2688501" cy="3552401"/>
          </a:xfrm>
        </p:grpSpPr>
        <p:cxnSp>
          <p:nvCxnSpPr>
            <p:cNvPr id="18" name="Straight Connector 17">
              <a:extLst>
                <a:ext uri="{FF2B5EF4-FFF2-40B4-BE49-F238E27FC236}">
                  <a16:creationId xmlns:a16="http://schemas.microsoft.com/office/drawing/2014/main" id="{62B1A0EA-96F2-2158-4545-7DEA6C227FE2}"/>
                </a:ext>
              </a:extLst>
            </p:cNvPr>
            <p:cNvCxnSpPr/>
            <p:nvPr/>
          </p:nvCxnSpPr>
          <p:spPr>
            <a:xfrm flipV="1">
              <a:off x="3919701" y="1408399"/>
              <a:ext cx="0" cy="134490"/>
            </a:xfrm>
            <a:prstGeom prst="line">
              <a:avLst/>
            </a:prstGeom>
            <a:ln w="28575"/>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51DFC8D-7FFC-0813-324C-1901BD7429C1}"/>
                </a:ext>
              </a:extLst>
            </p:cNvPr>
            <p:cNvCxnSpPr/>
            <p:nvPr/>
          </p:nvCxnSpPr>
          <p:spPr>
            <a:xfrm flipH="1">
              <a:off x="1247074" y="1408399"/>
              <a:ext cx="2688501" cy="0"/>
            </a:xfrm>
            <a:prstGeom prst="line">
              <a:avLst/>
            </a:prstGeom>
            <a:ln w="28575"/>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EA1D3D-3D6C-024A-2B86-71B7E0C5A56D}"/>
                </a:ext>
              </a:extLst>
            </p:cNvPr>
            <p:cNvCxnSpPr/>
            <p:nvPr/>
          </p:nvCxnSpPr>
          <p:spPr>
            <a:xfrm>
              <a:off x="1256598" y="1408399"/>
              <a:ext cx="0" cy="3552401"/>
            </a:xfrm>
            <a:prstGeom prst="line">
              <a:avLst/>
            </a:prstGeom>
            <a:ln w="28575"/>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BAD68F0-32B3-57FE-C3D0-1D7B11C6978D}"/>
                </a:ext>
              </a:extLst>
            </p:cNvPr>
            <p:cNvCxnSpPr/>
            <p:nvPr/>
          </p:nvCxnSpPr>
          <p:spPr>
            <a:xfrm flipH="1">
              <a:off x="1247074" y="4960800"/>
              <a:ext cx="2688501" cy="0"/>
            </a:xfrm>
            <a:prstGeom prst="line">
              <a:avLst/>
            </a:prstGeom>
            <a:ln w="28575"/>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F5B736FD-355F-EC72-C56C-E16ACE8C8E8F}"/>
                </a:ext>
              </a:extLst>
            </p:cNvPr>
            <p:cNvCxnSpPr>
              <a:cxnSpLocks/>
            </p:cNvCxnSpPr>
            <p:nvPr/>
          </p:nvCxnSpPr>
          <p:spPr>
            <a:xfrm flipV="1">
              <a:off x="3919701" y="4793370"/>
              <a:ext cx="0" cy="163478"/>
            </a:xfrm>
            <a:prstGeom prst="straightConnector1">
              <a:avLst/>
            </a:prstGeom>
            <a:ln w="28575">
              <a:tailEnd type="triangle"/>
            </a:ln>
          </p:spPr>
          <p:style>
            <a:lnRef idx="2">
              <a:schemeClr val="accent1"/>
            </a:lnRef>
            <a:fillRef idx="0">
              <a:schemeClr val="accent1"/>
            </a:fillRef>
            <a:effectRef idx="1">
              <a:schemeClr val="accent1"/>
            </a:effectRef>
            <a:fontRef idx="minor">
              <a:schemeClr val="tx1"/>
            </a:fontRef>
          </p:style>
        </p:cxnSp>
      </p:grpSp>
      <p:pic>
        <p:nvPicPr>
          <p:cNvPr id="15" name="Picture 14" descr="A black and white text&#10;&#10;Description automatically generated">
            <a:extLst>
              <a:ext uri="{FF2B5EF4-FFF2-40B4-BE49-F238E27FC236}">
                <a16:creationId xmlns:a16="http://schemas.microsoft.com/office/drawing/2014/main" id="{D062CF0F-9691-F3B7-2F5C-44B2707FEF65}"/>
              </a:ext>
            </a:extLst>
          </p:cNvPr>
          <p:cNvPicPr>
            <a:picLocks noChangeAspect="1"/>
          </p:cNvPicPr>
          <p:nvPr/>
        </p:nvPicPr>
        <p:blipFill>
          <a:blip r:embed="rId8"/>
          <a:stretch>
            <a:fillRect/>
          </a:stretch>
        </p:blipFill>
        <p:spPr>
          <a:xfrm>
            <a:off x="48062" y="4733925"/>
            <a:ext cx="2385294" cy="363072"/>
          </a:xfrm>
          <a:prstGeom prst="rect">
            <a:avLst/>
          </a:prstGeom>
        </p:spPr>
      </p:pic>
      <p:pic>
        <p:nvPicPr>
          <p:cNvPr id="16" name="Picture 15">
            <a:extLst>
              <a:ext uri="{FF2B5EF4-FFF2-40B4-BE49-F238E27FC236}">
                <a16:creationId xmlns:a16="http://schemas.microsoft.com/office/drawing/2014/main" id="{67A80E1B-9E9D-5C5D-A055-1651E5A75AC0}"/>
              </a:ext>
            </a:extLst>
          </p:cNvPr>
          <p:cNvPicPr>
            <a:picLocks noChangeAspect="1"/>
          </p:cNvPicPr>
          <p:nvPr/>
        </p:nvPicPr>
        <p:blipFill>
          <a:blip r:embed="rId9"/>
          <a:srcRect/>
          <a:stretch/>
        </p:blipFill>
        <p:spPr>
          <a:xfrm>
            <a:off x="8379620" y="4681345"/>
            <a:ext cx="682884" cy="386885"/>
          </a:xfrm>
          <a:prstGeom prst="rect">
            <a:avLst/>
          </a:prstGeom>
        </p:spPr>
      </p:pic>
    </p:spTree>
    <p:extLst>
      <p:ext uri="{BB962C8B-B14F-4D97-AF65-F5344CB8AC3E}">
        <p14:creationId xmlns:p14="http://schemas.microsoft.com/office/powerpoint/2010/main" val="2656167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7299-C727-C173-73D6-7AC132071D61}"/>
            </a:ext>
          </a:extLst>
        </p:cNvPr>
        <p:cNvGrpSpPr/>
        <p:nvPr/>
      </p:nvGrpSpPr>
      <p:grpSpPr>
        <a:xfrm>
          <a:off x="0" y="0"/>
          <a:ext cx="0" cy="0"/>
          <a:chOff x="0" y="0"/>
          <a:chExt cx="0" cy="0"/>
        </a:xfrm>
      </p:grpSpPr>
      <p:cxnSp>
        <p:nvCxnSpPr>
          <p:cNvPr id="55" name="Straight Connector 54">
            <a:extLst>
              <a:ext uri="{FF2B5EF4-FFF2-40B4-BE49-F238E27FC236}">
                <a16:creationId xmlns:a16="http://schemas.microsoft.com/office/drawing/2014/main" id="{D886A8DE-01BB-804E-2E00-5357DEFBE7F6}"/>
              </a:ext>
            </a:extLst>
          </p:cNvPr>
          <p:cNvCxnSpPr>
            <a:cxnSpLocks/>
          </p:cNvCxnSpPr>
          <p:nvPr/>
        </p:nvCxnSpPr>
        <p:spPr>
          <a:xfrm>
            <a:off x="183730" y="1524000"/>
            <a:ext cx="8776540" cy="0"/>
          </a:xfrm>
          <a:prstGeom prst="line">
            <a:avLst/>
          </a:prstGeom>
          <a:ln w="38100">
            <a:solidFill>
              <a:srgbClr val="333333"/>
            </a:solidFill>
          </a:ln>
        </p:spPr>
        <p:style>
          <a:lnRef idx="1">
            <a:schemeClr val="accent1"/>
          </a:lnRef>
          <a:fillRef idx="0">
            <a:schemeClr val="accent1"/>
          </a:fillRef>
          <a:effectRef idx="0">
            <a:schemeClr val="accent1"/>
          </a:effectRef>
          <a:fontRef idx="minor">
            <a:schemeClr val="tx1"/>
          </a:fontRef>
        </p:style>
      </p:cxnSp>
      <p:pic>
        <p:nvPicPr>
          <p:cNvPr id="15" name="Graphic 14">
            <a:extLst>
              <a:ext uri="{FF2B5EF4-FFF2-40B4-BE49-F238E27FC236}">
                <a16:creationId xmlns:a16="http://schemas.microsoft.com/office/drawing/2014/main" id="{5A417C72-DA2A-33A6-D4E3-259527FD6152}"/>
              </a:ext>
            </a:extLst>
          </p:cNvPr>
          <p:cNvPicPr>
            <a:picLocks noChangeAspect="1"/>
          </p:cNvPicPr>
          <p:nvPr/>
        </p:nvPicPr>
        <p:blipFill>
          <a:blip>
            <a:extLst>
              <a:ext uri="{96DAC541-7B7A-43D3-8B79-37D633B846F1}">
                <asvg:svgBlip xmlns:asvg="http://schemas.microsoft.com/office/drawing/2016/SVG/main" r:embed="rId3"/>
              </a:ext>
            </a:extLst>
          </a:blip>
          <a:srcRect t="-1" b="32231"/>
          <a:stretch>
            <a:fillRect/>
          </a:stretch>
        </p:blipFill>
        <p:spPr>
          <a:xfrm rot="10800000">
            <a:off x="2917824" y="837836"/>
            <a:ext cx="3041190" cy="931680"/>
          </a:xfrm>
          <a:prstGeom prst="rect">
            <a:avLst/>
          </a:prstGeom>
        </p:spPr>
      </p:pic>
      <p:sp>
        <p:nvSpPr>
          <p:cNvPr id="2" name="Title 1">
            <a:extLst>
              <a:ext uri="{FF2B5EF4-FFF2-40B4-BE49-F238E27FC236}">
                <a16:creationId xmlns:a16="http://schemas.microsoft.com/office/drawing/2014/main" id="{1FE95890-24B0-B5F6-D27C-5FE4FEA05BF6}"/>
              </a:ext>
            </a:extLst>
          </p:cNvPr>
          <p:cNvSpPr txBox="1">
            <a:spLocks/>
          </p:cNvSpPr>
          <p:nvPr/>
        </p:nvSpPr>
        <p:spPr>
          <a:xfrm>
            <a:off x="0" y="190730"/>
            <a:ext cx="9144000" cy="572700"/>
          </a:xfrm>
          <a:prstGeom prst="rect">
            <a:avLst/>
          </a:prstGeom>
        </p:spPr>
        <p:txBody>
          <a:bodyPr/>
          <a:lstStyle>
            <a:defPPr marR="0" lvl="0" algn="l" rtl="0">
              <a:lnSpc>
                <a:spcPct val="100000"/>
              </a:lnSpc>
              <a:spcBef>
                <a:spcPts val="0"/>
              </a:spcBef>
              <a:spcAft>
                <a:spcPts val="0"/>
              </a:spcAft>
            </a:defPPr>
            <a:lvl1pPr marR="0" lvl="0" algn="ctr" rtl="0" eaLnBrk="1" hangingPunct="1">
              <a:lnSpc>
                <a:spcPct val="100000"/>
              </a:lnSpc>
              <a:spcBef>
                <a:spcPts val="0"/>
              </a:spcBef>
              <a:spcAft>
                <a:spcPts val="0"/>
              </a:spcAft>
              <a:buClr>
                <a:srgbClr val="000000"/>
              </a:buClr>
              <a:buFont typeface="Arial"/>
              <a:defRPr sz="3200" b="0" i="0" u="none" strike="noStrike" cap="none">
                <a:solidFill>
                  <a:schemeClr val="tx1"/>
                </a:solidFill>
                <a:latin typeface="+mj-lt"/>
                <a:ea typeface="Arial" panose="020B0604020202020204" pitchFamily="34" charset="0"/>
                <a:cs typeface="Arial" panose="020B0604020202020204" pitchFamily="34" charset="0"/>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89816">
              <a:spcBef>
                <a:spcPts val="59"/>
              </a:spcBef>
            </a:pPr>
            <a:r>
              <a:rPr lang="en-IE" spc="-9"/>
              <a:t>Meeting data and governance challenges</a:t>
            </a:r>
          </a:p>
        </p:txBody>
      </p:sp>
      <p:pic>
        <p:nvPicPr>
          <p:cNvPr id="4" name="Graphic 3">
            <a:extLst>
              <a:ext uri="{FF2B5EF4-FFF2-40B4-BE49-F238E27FC236}">
                <a16:creationId xmlns:a16="http://schemas.microsoft.com/office/drawing/2014/main" id="{FDC582AC-C3FA-26C2-9A34-13D4AC2D86C2}"/>
              </a:ext>
            </a:extLst>
          </p:cNvPr>
          <p:cNvPicPr>
            <a:picLocks noChangeAspect="1"/>
          </p:cNvPicPr>
          <p:nvPr/>
        </p:nvPicPr>
        <p:blipFill>
          <a:blip>
            <a:extLst>
              <a:ext uri="{96DAC541-7B7A-43D3-8B79-37D633B846F1}">
                <asvg:svgBlip xmlns:asvg="http://schemas.microsoft.com/office/drawing/2016/SVG/main" r:embed="rId3"/>
              </a:ext>
            </a:extLst>
          </a:blip>
          <a:srcRect b="23408"/>
          <a:stretch>
            <a:fillRect/>
          </a:stretch>
        </p:blipFill>
        <p:spPr>
          <a:xfrm>
            <a:off x="2887349" y="1524000"/>
            <a:ext cx="3109591" cy="3253740"/>
          </a:xfrm>
          <a:prstGeom prst="rect">
            <a:avLst/>
          </a:prstGeom>
        </p:spPr>
      </p:pic>
      <p:pic>
        <p:nvPicPr>
          <p:cNvPr id="8" name="Graphic 7">
            <a:extLst>
              <a:ext uri="{FF2B5EF4-FFF2-40B4-BE49-F238E27FC236}">
                <a16:creationId xmlns:a16="http://schemas.microsoft.com/office/drawing/2014/main" id="{14E04A2C-1D38-9017-E959-62C2BACE91F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55755" y="1598407"/>
            <a:ext cx="2972779" cy="739617"/>
          </a:xfrm>
          <a:prstGeom prst="rect">
            <a:avLst/>
          </a:prstGeom>
        </p:spPr>
      </p:pic>
      <p:pic>
        <p:nvPicPr>
          <p:cNvPr id="10" name="Graphic 9">
            <a:extLst>
              <a:ext uri="{FF2B5EF4-FFF2-40B4-BE49-F238E27FC236}">
                <a16:creationId xmlns:a16="http://schemas.microsoft.com/office/drawing/2014/main" id="{FF7363BA-F006-2099-F613-B24DED3E096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66414" y="2426825"/>
            <a:ext cx="2351461" cy="686815"/>
          </a:xfrm>
          <a:prstGeom prst="rect">
            <a:avLst/>
          </a:prstGeom>
        </p:spPr>
      </p:pic>
      <p:pic>
        <p:nvPicPr>
          <p:cNvPr id="12" name="Graphic 11">
            <a:extLst>
              <a:ext uri="{FF2B5EF4-FFF2-40B4-BE49-F238E27FC236}">
                <a16:creationId xmlns:a16="http://schemas.microsoft.com/office/drawing/2014/main" id="{BD44B08A-B49A-BD26-FA71-B494E03469C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49043" y="3202441"/>
            <a:ext cx="1786202" cy="696056"/>
          </a:xfrm>
          <a:prstGeom prst="rect">
            <a:avLst/>
          </a:prstGeom>
        </p:spPr>
      </p:pic>
      <p:pic>
        <p:nvPicPr>
          <p:cNvPr id="14" name="Graphic 13">
            <a:extLst>
              <a:ext uri="{FF2B5EF4-FFF2-40B4-BE49-F238E27FC236}">
                <a16:creationId xmlns:a16="http://schemas.microsoft.com/office/drawing/2014/main" id="{145E493D-4E08-9BDA-F2EF-FDC25E7CA15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843797" y="3987298"/>
            <a:ext cx="1196694" cy="700380"/>
          </a:xfrm>
          <a:prstGeom prst="rect">
            <a:avLst/>
          </a:prstGeom>
        </p:spPr>
      </p:pic>
      <p:pic>
        <p:nvPicPr>
          <p:cNvPr id="16" name="Graphic 15">
            <a:extLst>
              <a:ext uri="{FF2B5EF4-FFF2-40B4-BE49-F238E27FC236}">
                <a16:creationId xmlns:a16="http://schemas.microsoft.com/office/drawing/2014/main" id="{6205F2A1-CAAA-C677-F173-F0B0EA322B0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0800000">
            <a:off x="3492592" y="985831"/>
            <a:ext cx="1899092" cy="516205"/>
          </a:xfrm>
          <a:prstGeom prst="rect">
            <a:avLst/>
          </a:prstGeom>
        </p:spPr>
      </p:pic>
      <p:grpSp>
        <p:nvGrpSpPr>
          <p:cNvPr id="25" name="Group 24">
            <a:extLst>
              <a:ext uri="{FF2B5EF4-FFF2-40B4-BE49-F238E27FC236}">
                <a16:creationId xmlns:a16="http://schemas.microsoft.com/office/drawing/2014/main" id="{297CDFCD-FDED-BD90-87CB-360802A42BD6}"/>
              </a:ext>
            </a:extLst>
          </p:cNvPr>
          <p:cNvGrpSpPr/>
          <p:nvPr/>
        </p:nvGrpSpPr>
        <p:grpSpPr>
          <a:xfrm>
            <a:off x="2526428" y="1845892"/>
            <a:ext cx="721841" cy="244645"/>
            <a:chOff x="2486179" y="1845892"/>
            <a:chExt cx="721841" cy="244645"/>
          </a:xfrm>
        </p:grpSpPr>
        <p:cxnSp>
          <p:nvCxnSpPr>
            <p:cNvPr id="21" name="Straight Connector 20">
              <a:extLst>
                <a:ext uri="{FF2B5EF4-FFF2-40B4-BE49-F238E27FC236}">
                  <a16:creationId xmlns:a16="http://schemas.microsoft.com/office/drawing/2014/main" id="{FD4B4058-5B0D-6E86-02D5-F13FB6E0517E}"/>
                </a:ext>
              </a:extLst>
            </p:cNvPr>
            <p:cNvCxnSpPr>
              <a:stCxn id="19" idx="6"/>
            </p:cNvCxnSpPr>
            <p:nvPr/>
          </p:nvCxnSpPr>
          <p:spPr>
            <a:xfrm>
              <a:off x="2730824" y="1968215"/>
              <a:ext cx="477196" cy="0"/>
            </a:xfrm>
            <a:prstGeom prst="line">
              <a:avLst/>
            </a:prstGeom>
            <a:ln w="38100">
              <a:solidFill>
                <a:srgbClr val="77DFED"/>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5497493C-7E20-01B5-A088-765A6D6F8D86}"/>
                </a:ext>
              </a:extLst>
            </p:cNvPr>
            <p:cNvSpPr/>
            <p:nvPr/>
          </p:nvSpPr>
          <p:spPr>
            <a:xfrm>
              <a:off x="2486179" y="1845892"/>
              <a:ext cx="244645" cy="244645"/>
            </a:xfrm>
            <a:prstGeom prst="ellipse">
              <a:avLst/>
            </a:prstGeom>
            <a:solidFill>
              <a:srgbClr val="77DFED"/>
            </a:solid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4" name="Group 23">
            <a:extLst>
              <a:ext uri="{FF2B5EF4-FFF2-40B4-BE49-F238E27FC236}">
                <a16:creationId xmlns:a16="http://schemas.microsoft.com/office/drawing/2014/main" id="{098A7C50-45E2-6581-C01B-DDDC07C2566E}"/>
              </a:ext>
            </a:extLst>
          </p:cNvPr>
          <p:cNvGrpSpPr/>
          <p:nvPr/>
        </p:nvGrpSpPr>
        <p:grpSpPr>
          <a:xfrm rot="10800000">
            <a:off x="5636019" y="1845892"/>
            <a:ext cx="721841" cy="244645"/>
            <a:chOff x="5928534" y="1845892"/>
            <a:chExt cx="721841" cy="244645"/>
          </a:xfrm>
        </p:grpSpPr>
        <p:cxnSp>
          <p:nvCxnSpPr>
            <p:cNvPr id="22" name="Straight Connector 21">
              <a:extLst>
                <a:ext uri="{FF2B5EF4-FFF2-40B4-BE49-F238E27FC236}">
                  <a16:creationId xmlns:a16="http://schemas.microsoft.com/office/drawing/2014/main" id="{3F9E1A8B-8F78-7ABE-C0FA-3BA072ED2D9A}"/>
                </a:ext>
              </a:extLst>
            </p:cNvPr>
            <p:cNvCxnSpPr>
              <a:stCxn id="23" idx="6"/>
            </p:cNvCxnSpPr>
            <p:nvPr/>
          </p:nvCxnSpPr>
          <p:spPr>
            <a:xfrm>
              <a:off x="6173179" y="1968215"/>
              <a:ext cx="477196" cy="0"/>
            </a:xfrm>
            <a:prstGeom prst="line">
              <a:avLst/>
            </a:prstGeom>
            <a:ln w="38100">
              <a:solidFill>
                <a:srgbClr val="77DFED"/>
              </a:solidFill>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B23ACB27-E563-65EB-6D6B-8EC8AF41FA07}"/>
                </a:ext>
              </a:extLst>
            </p:cNvPr>
            <p:cNvSpPr/>
            <p:nvPr/>
          </p:nvSpPr>
          <p:spPr>
            <a:xfrm>
              <a:off x="5928534" y="1845892"/>
              <a:ext cx="244645" cy="244645"/>
            </a:xfrm>
            <a:prstGeom prst="ellipse">
              <a:avLst/>
            </a:prstGeom>
            <a:solidFill>
              <a:srgbClr val="77DFED"/>
            </a:solid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E41965C9-456B-8B17-95CF-56B7519CF4D9}"/>
              </a:ext>
            </a:extLst>
          </p:cNvPr>
          <p:cNvGrpSpPr/>
          <p:nvPr/>
        </p:nvGrpSpPr>
        <p:grpSpPr>
          <a:xfrm>
            <a:off x="2875008" y="2657576"/>
            <a:ext cx="721841" cy="244645"/>
            <a:chOff x="2486179" y="1845892"/>
            <a:chExt cx="721841" cy="244645"/>
          </a:xfrm>
          <a:solidFill>
            <a:srgbClr val="A7BB9D"/>
          </a:solidFill>
        </p:grpSpPr>
        <p:cxnSp>
          <p:nvCxnSpPr>
            <p:cNvPr id="27" name="Straight Connector 26">
              <a:extLst>
                <a:ext uri="{FF2B5EF4-FFF2-40B4-BE49-F238E27FC236}">
                  <a16:creationId xmlns:a16="http://schemas.microsoft.com/office/drawing/2014/main" id="{593B2343-97F0-3F8A-14AA-16C29C79769C}"/>
                </a:ext>
              </a:extLst>
            </p:cNvPr>
            <p:cNvCxnSpPr>
              <a:stCxn id="28" idx="6"/>
            </p:cNvCxnSpPr>
            <p:nvPr/>
          </p:nvCxnSpPr>
          <p:spPr>
            <a:xfrm>
              <a:off x="2730824" y="1968215"/>
              <a:ext cx="477196" cy="0"/>
            </a:xfrm>
            <a:prstGeom prst="line">
              <a:avLst/>
            </a:prstGeom>
            <a:grpFill/>
            <a:ln w="38100">
              <a:solidFill>
                <a:srgbClr val="A7BB9D"/>
              </a:solidFill>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AAFD397B-D20C-8D20-5F58-CB93937C44D4}"/>
                </a:ext>
              </a:extLst>
            </p:cNvPr>
            <p:cNvSpPr/>
            <p:nvPr/>
          </p:nvSpPr>
          <p:spPr>
            <a:xfrm>
              <a:off x="2486179" y="1845892"/>
              <a:ext cx="244645" cy="244645"/>
            </a:xfrm>
            <a:prstGeom prst="ellipse">
              <a:avLst/>
            </a:prstGeom>
            <a:grp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24602BFA-84A3-245B-A9A7-45EFE19BED60}"/>
              </a:ext>
            </a:extLst>
          </p:cNvPr>
          <p:cNvGrpSpPr/>
          <p:nvPr/>
        </p:nvGrpSpPr>
        <p:grpSpPr>
          <a:xfrm>
            <a:off x="3142402" y="3459907"/>
            <a:ext cx="721841" cy="244645"/>
            <a:chOff x="2486179" y="1845892"/>
            <a:chExt cx="721841" cy="244645"/>
          </a:xfrm>
        </p:grpSpPr>
        <p:cxnSp>
          <p:nvCxnSpPr>
            <p:cNvPr id="30" name="Straight Connector 29">
              <a:extLst>
                <a:ext uri="{FF2B5EF4-FFF2-40B4-BE49-F238E27FC236}">
                  <a16:creationId xmlns:a16="http://schemas.microsoft.com/office/drawing/2014/main" id="{56D28185-C732-DAF7-141F-A000F678B722}"/>
                </a:ext>
              </a:extLst>
            </p:cNvPr>
            <p:cNvCxnSpPr>
              <a:stCxn id="31" idx="6"/>
            </p:cNvCxnSpPr>
            <p:nvPr/>
          </p:nvCxnSpPr>
          <p:spPr>
            <a:xfrm>
              <a:off x="2730824" y="1968215"/>
              <a:ext cx="477196" cy="0"/>
            </a:xfrm>
            <a:prstGeom prst="line">
              <a:avLst/>
            </a:prstGeom>
            <a:ln w="38100">
              <a:solidFill>
                <a:srgbClr val="77DFED"/>
              </a:solidFill>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B1493699-894B-F7D8-0886-423E99D2CA0A}"/>
                </a:ext>
              </a:extLst>
            </p:cNvPr>
            <p:cNvSpPr/>
            <p:nvPr/>
          </p:nvSpPr>
          <p:spPr>
            <a:xfrm>
              <a:off x="2486179" y="1845892"/>
              <a:ext cx="244645" cy="244645"/>
            </a:xfrm>
            <a:prstGeom prst="ellipse">
              <a:avLst/>
            </a:prstGeom>
            <a:solidFill>
              <a:srgbClr val="77DFED"/>
            </a:solid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a:extLst>
              <a:ext uri="{FF2B5EF4-FFF2-40B4-BE49-F238E27FC236}">
                <a16:creationId xmlns:a16="http://schemas.microsoft.com/office/drawing/2014/main" id="{0BD35094-ABE7-2A40-93C4-76B53B87D7C6}"/>
              </a:ext>
            </a:extLst>
          </p:cNvPr>
          <p:cNvGrpSpPr/>
          <p:nvPr/>
        </p:nvGrpSpPr>
        <p:grpSpPr>
          <a:xfrm>
            <a:off x="3462839" y="4263452"/>
            <a:ext cx="721841" cy="244645"/>
            <a:chOff x="2486179" y="1845892"/>
            <a:chExt cx="721841" cy="244645"/>
          </a:xfrm>
          <a:solidFill>
            <a:srgbClr val="005F83"/>
          </a:solidFill>
        </p:grpSpPr>
        <p:cxnSp>
          <p:nvCxnSpPr>
            <p:cNvPr id="33" name="Straight Connector 32">
              <a:extLst>
                <a:ext uri="{FF2B5EF4-FFF2-40B4-BE49-F238E27FC236}">
                  <a16:creationId xmlns:a16="http://schemas.microsoft.com/office/drawing/2014/main" id="{F55AB86D-48CC-9B7B-43B8-E2ED1C49384E}"/>
                </a:ext>
              </a:extLst>
            </p:cNvPr>
            <p:cNvCxnSpPr>
              <a:stCxn id="34" idx="6"/>
            </p:cNvCxnSpPr>
            <p:nvPr/>
          </p:nvCxnSpPr>
          <p:spPr>
            <a:xfrm>
              <a:off x="2730824" y="1968215"/>
              <a:ext cx="477196" cy="0"/>
            </a:xfrm>
            <a:prstGeom prst="line">
              <a:avLst/>
            </a:prstGeom>
            <a:grpFill/>
            <a:ln w="38100">
              <a:solidFill>
                <a:srgbClr val="005F83"/>
              </a:solidFill>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45807618-1105-EBD9-8E12-8003D503EC70}"/>
                </a:ext>
              </a:extLst>
            </p:cNvPr>
            <p:cNvSpPr/>
            <p:nvPr/>
          </p:nvSpPr>
          <p:spPr>
            <a:xfrm>
              <a:off x="2486179" y="1845892"/>
              <a:ext cx="244645" cy="244645"/>
            </a:xfrm>
            <a:prstGeom prst="ellipse">
              <a:avLst/>
            </a:prstGeom>
            <a:grp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5" name="Group 34">
            <a:extLst>
              <a:ext uri="{FF2B5EF4-FFF2-40B4-BE49-F238E27FC236}">
                <a16:creationId xmlns:a16="http://schemas.microsoft.com/office/drawing/2014/main" id="{3EC9700A-BDF4-A341-D06D-4CB6BB377E72}"/>
              </a:ext>
            </a:extLst>
          </p:cNvPr>
          <p:cNvGrpSpPr/>
          <p:nvPr/>
        </p:nvGrpSpPr>
        <p:grpSpPr>
          <a:xfrm rot="10800000">
            <a:off x="5293887" y="2657576"/>
            <a:ext cx="721841" cy="244645"/>
            <a:chOff x="2486179" y="1845892"/>
            <a:chExt cx="721841" cy="244645"/>
          </a:xfrm>
          <a:solidFill>
            <a:srgbClr val="A7BB9D"/>
          </a:solidFill>
        </p:grpSpPr>
        <p:cxnSp>
          <p:nvCxnSpPr>
            <p:cNvPr id="36" name="Straight Connector 35">
              <a:extLst>
                <a:ext uri="{FF2B5EF4-FFF2-40B4-BE49-F238E27FC236}">
                  <a16:creationId xmlns:a16="http://schemas.microsoft.com/office/drawing/2014/main" id="{DF09241C-E5B4-A88C-7EA2-912C5F66CAEA}"/>
                </a:ext>
              </a:extLst>
            </p:cNvPr>
            <p:cNvCxnSpPr>
              <a:stCxn id="37" idx="6"/>
            </p:cNvCxnSpPr>
            <p:nvPr/>
          </p:nvCxnSpPr>
          <p:spPr>
            <a:xfrm>
              <a:off x="2730824" y="1968215"/>
              <a:ext cx="477196" cy="0"/>
            </a:xfrm>
            <a:prstGeom prst="line">
              <a:avLst/>
            </a:prstGeom>
            <a:grpFill/>
            <a:ln w="38100">
              <a:solidFill>
                <a:srgbClr val="A7BB9D"/>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BDBAA44E-23F7-0486-995E-C6BF171A8E67}"/>
                </a:ext>
              </a:extLst>
            </p:cNvPr>
            <p:cNvSpPr/>
            <p:nvPr/>
          </p:nvSpPr>
          <p:spPr>
            <a:xfrm>
              <a:off x="2486179" y="1845892"/>
              <a:ext cx="244645" cy="244645"/>
            </a:xfrm>
            <a:prstGeom prst="ellipse">
              <a:avLst/>
            </a:prstGeom>
            <a:grp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8" name="Group 37">
            <a:extLst>
              <a:ext uri="{FF2B5EF4-FFF2-40B4-BE49-F238E27FC236}">
                <a16:creationId xmlns:a16="http://schemas.microsoft.com/office/drawing/2014/main" id="{092DA198-CC81-EE32-F15B-72936EAB9135}"/>
              </a:ext>
            </a:extLst>
          </p:cNvPr>
          <p:cNvGrpSpPr/>
          <p:nvPr/>
        </p:nvGrpSpPr>
        <p:grpSpPr>
          <a:xfrm rot="10800000">
            <a:off x="4997577" y="3459907"/>
            <a:ext cx="721841" cy="244645"/>
            <a:chOff x="2486179" y="1845892"/>
            <a:chExt cx="721841" cy="244645"/>
          </a:xfrm>
        </p:grpSpPr>
        <p:cxnSp>
          <p:nvCxnSpPr>
            <p:cNvPr id="39" name="Straight Connector 38">
              <a:extLst>
                <a:ext uri="{FF2B5EF4-FFF2-40B4-BE49-F238E27FC236}">
                  <a16:creationId xmlns:a16="http://schemas.microsoft.com/office/drawing/2014/main" id="{312E4BAF-7C9E-5019-C6FA-7037F1439525}"/>
                </a:ext>
              </a:extLst>
            </p:cNvPr>
            <p:cNvCxnSpPr>
              <a:stCxn id="40" idx="6"/>
            </p:cNvCxnSpPr>
            <p:nvPr/>
          </p:nvCxnSpPr>
          <p:spPr>
            <a:xfrm>
              <a:off x="2730824" y="1968215"/>
              <a:ext cx="477196" cy="0"/>
            </a:xfrm>
            <a:prstGeom prst="line">
              <a:avLst/>
            </a:prstGeom>
            <a:ln w="38100">
              <a:solidFill>
                <a:srgbClr val="77DFED"/>
              </a:solidFill>
            </a:ln>
          </p:spPr>
          <p:style>
            <a:lnRef idx="1">
              <a:schemeClr val="accent1"/>
            </a:lnRef>
            <a:fillRef idx="0">
              <a:schemeClr val="accent1"/>
            </a:fillRef>
            <a:effectRef idx="0">
              <a:schemeClr val="accent1"/>
            </a:effectRef>
            <a:fontRef idx="minor">
              <a:schemeClr val="tx1"/>
            </a:fontRef>
          </p:style>
        </p:cxnSp>
        <p:sp>
          <p:nvSpPr>
            <p:cNvPr id="40" name="Oval 39">
              <a:extLst>
                <a:ext uri="{FF2B5EF4-FFF2-40B4-BE49-F238E27FC236}">
                  <a16:creationId xmlns:a16="http://schemas.microsoft.com/office/drawing/2014/main" id="{F72A815E-29AC-B2CD-F1FD-8A8246892141}"/>
                </a:ext>
              </a:extLst>
            </p:cNvPr>
            <p:cNvSpPr/>
            <p:nvPr/>
          </p:nvSpPr>
          <p:spPr>
            <a:xfrm>
              <a:off x="2486179" y="1845892"/>
              <a:ext cx="244645" cy="244645"/>
            </a:xfrm>
            <a:prstGeom prst="ellipse">
              <a:avLst/>
            </a:prstGeom>
            <a:solidFill>
              <a:srgbClr val="77DFED"/>
            </a:solid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A1B75112-4CE8-4342-5BE7-C14C4C5361FA}"/>
              </a:ext>
            </a:extLst>
          </p:cNvPr>
          <p:cNvGrpSpPr/>
          <p:nvPr/>
        </p:nvGrpSpPr>
        <p:grpSpPr>
          <a:xfrm rot="10800000">
            <a:off x="4737708" y="4263452"/>
            <a:ext cx="721841" cy="244645"/>
            <a:chOff x="2486179" y="1845892"/>
            <a:chExt cx="721841" cy="244645"/>
          </a:xfrm>
          <a:solidFill>
            <a:srgbClr val="005F83"/>
          </a:solidFill>
        </p:grpSpPr>
        <p:cxnSp>
          <p:nvCxnSpPr>
            <p:cNvPr id="42" name="Straight Connector 41">
              <a:extLst>
                <a:ext uri="{FF2B5EF4-FFF2-40B4-BE49-F238E27FC236}">
                  <a16:creationId xmlns:a16="http://schemas.microsoft.com/office/drawing/2014/main" id="{AFA71F12-C444-DA2D-4341-8CE778C968F3}"/>
                </a:ext>
              </a:extLst>
            </p:cNvPr>
            <p:cNvCxnSpPr>
              <a:stCxn id="43" idx="6"/>
            </p:cNvCxnSpPr>
            <p:nvPr/>
          </p:nvCxnSpPr>
          <p:spPr>
            <a:xfrm>
              <a:off x="2730824" y="1968215"/>
              <a:ext cx="477196" cy="0"/>
            </a:xfrm>
            <a:prstGeom prst="line">
              <a:avLst/>
            </a:prstGeom>
            <a:grpFill/>
            <a:ln w="38100">
              <a:solidFill>
                <a:srgbClr val="005F83"/>
              </a:solidFill>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FBF6D3D9-3E8A-879A-E77E-CCE4CD94FE52}"/>
                </a:ext>
              </a:extLst>
            </p:cNvPr>
            <p:cNvSpPr/>
            <p:nvPr/>
          </p:nvSpPr>
          <p:spPr>
            <a:xfrm>
              <a:off x="2486179" y="1845892"/>
              <a:ext cx="244645" cy="244645"/>
            </a:xfrm>
            <a:prstGeom prst="ellipse">
              <a:avLst/>
            </a:prstGeom>
            <a:grpFill/>
            <a:ln>
              <a:solidFill>
                <a:srgbClr val="3333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TextBox 43">
            <a:extLst>
              <a:ext uri="{FF2B5EF4-FFF2-40B4-BE49-F238E27FC236}">
                <a16:creationId xmlns:a16="http://schemas.microsoft.com/office/drawing/2014/main" id="{A5840C19-7045-46EC-8C88-67248190A475}"/>
              </a:ext>
            </a:extLst>
          </p:cNvPr>
          <p:cNvSpPr txBox="1"/>
          <p:nvPr/>
        </p:nvSpPr>
        <p:spPr>
          <a:xfrm>
            <a:off x="379420" y="987829"/>
            <a:ext cx="2529980" cy="28469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ctr" defTabSz="685800">
              <a:buClrTx/>
            </a:pPr>
            <a:r>
              <a:rPr lang="en-IE" b="1" kern="1200">
                <a:solidFill>
                  <a:schemeClr val="tx1"/>
                </a:solidFill>
                <a:latin typeface="Arial" panose="020B0604020202020204" pitchFamily="34" charset="0"/>
                <a:ea typeface="+mn-ea"/>
                <a:cs typeface="Arial" panose="020B0604020202020204" pitchFamily="34" charset="0"/>
              </a:rPr>
              <a:t>Data governance Challenge</a:t>
            </a:r>
          </a:p>
        </p:txBody>
      </p:sp>
      <p:sp>
        <p:nvSpPr>
          <p:cNvPr id="46" name="TextBox 45">
            <a:extLst>
              <a:ext uri="{FF2B5EF4-FFF2-40B4-BE49-F238E27FC236}">
                <a16:creationId xmlns:a16="http://schemas.microsoft.com/office/drawing/2014/main" id="{F3CB77A0-F82D-572D-2240-5A6F900AC41B}"/>
              </a:ext>
            </a:extLst>
          </p:cNvPr>
          <p:cNvSpPr txBox="1"/>
          <p:nvPr/>
        </p:nvSpPr>
        <p:spPr>
          <a:xfrm>
            <a:off x="6128062" y="987829"/>
            <a:ext cx="2529980" cy="28469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ctr" defTabSz="685800">
              <a:buClrTx/>
            </a:pPr>
            <a:r>
              <a:rPr lang="en-IE" b="1" kern="1200">
                <a:solidFill>
                  <a:schemeClr val="tx1"/>
                </a:solidFill>
                <a:latin typeface="Arial" panose="020B0604020202020204" pitchFamily="34" charset="0"/>
                <a:ea typeface="+mn-ea"/>
                <a:cs typeface="Arial" panose="020B0604020202020204" pitchFamily="34" charset="0"/>
              </a:rPr>
              <a:t>Approach</a:t>
            </a:r>
          </a:p>
        </p:txBody>
      </p:sp>
      <p:sp>
        <p:nvSpPr>
          <p:cNvPr id="47" name="TextBox 46">
            <a:extLst>
              <a:ext uri="{FF2B5EF4-FFF2-40B4-BE49-F238E27FC236}">
                <a16:creationId xmlns:a16="http://schemas.microsoft.com/office/drawing/2014/main" id="{A22AC9EC-5408-8AD1-6544-F7C3D0E88B57}"/>
              </a:ext>
            </a:extLst>
          </p:cNvPr>
          <p:cNvSpPr txBox="1"/>
          <p:nvPr/>
        </p:nvSpPr>
        <p:spPr>
          <a:xfrm>
            <a:off x="183730" y="1841106"/>
            <a:ext cx="2333102"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r" defTabSz="685800">
              <a:buClrTx/>
            </a:pPr>
            <a:r>
              <a:rPr lang="en-IE" sz="1200" kern="1200">
                <a:solidFill>
                  <a:schemeClr val="tx1"/>
                </a:solidFill>
                <a:latin typeface="Arial" panose="020B0604020202020204" pitchFamily="34" charset="0"/>
                <a:ea typeface="+mn-ea"/>
                <a:cs typeface="Arial" panose="020B0604020202020204" pitchFamily="34" charset="0"/>
              </a:rPr>
              <a:t>Data privacy and cybersecurity</a:t>
            </a:r>
          </a:p>
        </p:txBody>
      </p:sp>
      <p:sp>
        <p:nvSpPr>
          <p:cNvPr id="48" name="TextBox 47">
            <a:extLst>
              <a:ext uri="{FF2B5EF4-FFF2-40B4-BE49-F238E27FC236}">
                <a16:creationId xmlns:a16="http://schemas.microsoft.com/office/drawing/2014/main" id="{0F665965-9BFA-5C0D-CFF0-5A6E37237C08}"/>
              </a:ext>
            </a:extLst>
          </p:cNvPr>
          <p:cNvSpPr txBox="1"/>
          <p:nvPr/>
        </p:nvSpPr>
        <p:spPr>
          <a:xfrm>
            <a:off x="169340" y="2655999"/>
            <a:ext cx="2690829"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r" defTabSz="685800">
              <a:buClrTx/>
            </a:pPr>
            <a:r>
              <a:rPr lang="en-IE" sz="1200" kern="1200">
                <a:solidFill>
                  <a:schemeClr val="tx1"/>
                </a:solidFill>
                <a:latin typeface="Arial" panose="020B0604020202020204" pitchFamily="34" charset="0"/>
                <a:ea typeface="+mn-ea"/>
                <a:cs typeface="Arial" panose="020B0604020202020204" pitchFamily="34" charset="0"/>
              </a:rPr>
              <a:t>Data location, access and connection </a:t>
            </a:r>
          </a:p>
        </p:txBody>
      </p:sp>
      <p:sp>
        <p:nvSpPr>
          <p:cNvPr id="49" name="TextBox 48">
            <a:extLst>
              <a:ext uri="{FF2B5EF4-FFF2-40B4-BE49-F238E27FC236}">
                <a16:creationId xmlns:a16="http://schemas.microsoft.com/office/drawing/2014/main" id="{34FC1290-F10D-D4DD-7826-9D2A96D128A6}"/>
              </a:ext>
            </a:extLst>
          </p:cNvPr>
          <p:cNvSpPr txBox="1"/>
          <p:nvPr/>
        </p:nvSpPr>
        <p:spPr>
          <a:xfrm>
            <a:off x="315483" y="3451768"/>
            <a:ext cx="2800648"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r" defTabSz="685800">
              <a:buClrTx/>
            </a:pPr>
            <a:r>
              <a:rPr lang="en-IE" sz="1200" kern="1200">
                <a:solidFill>
                  <a:schemeClr val="tx1"/>
                </a:solidFill>
                <a:latin typeface="Arial" panose="020B0604020202020204" pitchFamily="34" charset="0"/>
                <a:ea typeface="+mn-ea"/>
                <a:cs typeface="Arial" panose="020B0604020202020204" pitchFamily="34" charset="0"/>
              </a:rPr>
              <a:t>Data quality, treatment and traceability</a:t>
            </a:r>
          </a:p>
        </p:txBody>
      </p:sp>
      <p:sp>
        <p:nvSpPr>
          <p:cNvPr id="50" name="TextBox 49">
            <a:extLst>
              <a:ext uri="{FF2B5EF4-FFF2-40B4-BE49-F238E27FC236}">
                <a16:creationId xmlns:a16="http://schemas.microsoft.com/office/drawing/2014/main" id="{F7A19922-7016-A6B0-9182-23C76AEECD41}"/>
              </a:ext>
            </a:extLst>
          </p:cNvPr>
          <p:cNvSpPr txBox="1"/>
          <p:nvPr/>
        </p:nvSpPr>
        <p:spPr>
          <a:xfrm>
            <a:off x="499509" y="4271072"/>
            <a:ext cx="2957163"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algn="r" defTabSz="685800">
              <a:buClrTx/>
            </a:pPr>
            <a:r>
              <a:rPr lang="en-IE" sz="1200" kern="1200">
                <a:solidFill>
                  <a:schemeClr val="tx1"/>
                </a:solidFill>
                <a:latin typeface="Arial" panose="020B0604020202020204" pitchFamily="34" charset="0"/>
                <a:ea typeface="+mn-ea"/>
                <a:cs typeface="Arial" panose="020B0604020202020204" pitchFamily="34" charset="0"/>
              </a:rPr>
              <a:t>Data responsibilities &amp; accountabilities</a:t>
            </a:r>
          </a:p>
        </p:txBody>
      </p:sp>
      <p:sp>
        <p:nvSpPr>
          <p:cNvPr id="51" name="TextBox 50">
            <a:extLst>
              <a:ext uri="{FF2B5EF4-FFF2-40B4-BE49-F238E27FC236}">
                <a16:creationId xmlns:a16="http://schemas.microsoft.com/office/drawing/2014/main" id="{528B3AA5-E71B-0F98-7701-0FAB29EF1E67}"/>
              </a:ext>
            </a:extLst>
          </p:cNvPr>
          <p:cNvSpPr txBox="1"/>
          <p:nvPr/>
        </p:nvSpPr>
        <p:spPr>
          <a:xfrm>
            <a:off x="6357860" y="1748773"/>
            <a:ext cx="2291550" cy="43858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defTabSz="685800">
              <a:buClrTx/>
            </a:pPr>
            <a:r>
              <a:rPr lang="en-IE" sz="1200" kern="1200">
                <a:solidFill>
                  <a:schemeClr val="tx1"/>
                </a:solidFill>
                <a:latin typeface="Arial" panose="020B0604020202020204" pitchFamily="34" charset="0"/>
                <a:ea typeface="+mn-ea"/>
                <a:cs typeface="Arial" panose="020B0604020202020204" pitchFamily="34" charset="0"/>
              </a:rPr>
              <a:t>EU data laws and local compliances</a:t>
            </a:r>
          </a:p>
        </p:txBody>
      </p:sp>
      <p:sp>
        <p:nvSpPr>
          <p:cNvPr id="52" name="TextBox 51">
            <a:extLst>
              <a:ext uri="{FF2B5EF4-FFF2-40B4-BE49-F238E27FC236}">
                <a16:creationId xmlns:a16="http://schemas.microsoft.com/office/drawing/2014/main" id="{3F63A2E9-0C76-1F93-7820-16CEA8451377}"/>
              </a:ext>
            </a:extLst>
          </p:cNvPr>
          <p:cNvSpPr txBox="1"/>
          <p:nvPr/>
        </p:nvSpPr>
        <p:spPr>
          <a:xfrm>
            <a:off x="6022580" y="2545731"/>
            <a:ext cx="2690829" cy="7001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defTabSz="685800">
              <a:spcAft>
                <a:spcPts val="600"/>
              </a:spcAft>
              <a:buClrTx/>
            </a:pPr>
            <a:r>
              <a:rPr lang="en-IE" sz="1200" kern="1200">
                <a:solidFill>
                  <a:schemeClr val="tx1"/>
                </a:solidFill>
                <a:latin typeface="Arial" panose="020B0604020202020204" pitchFamily="34" charset="0"/>
                <a:ea typeface="+mn-ea"/>
                <a:cs typeface="Arial" panose="020B0604020202020204" pitchFamily="34" charset="0"/>
              </a:rPr>
              <a:t>DMP using data lake technology</a:t>
            </a:r>
          </a:p>
          <a:p>
            <a:pPr lvl="2" defTabSz="685800">
              <a:spcAft>
                <a:spcPts val="600"/>
              </a:spcAft>
              <a:buClrTx/>
            </a:pPr>
            <a:r>
              <a:rPr lang="en-IE" sz="1200" kern="1200">
                <a:solidFill>
                  <a:schemeClr val="tx1"/>
                </a:solidFill>
                <a:latin typeface="Arial" panose="020B0604020202020204" pitchFamily="34" charset="0"/>
                <a:ea typeface="+mn-ea"/>
                <a:cs typeface="Arial" panose="020B0604020202020204" pitchFamily="34" charset="0"/>
              </a:rPr>
              <a:t>Data sharing culture, procurement transformation </a:t>
            </a:r>
          </a:p>
        </p:txBody>
      </p:sp>
      <p:sp>
        <p:nvSpPr>
          <p:cNvPr id="53" name="TextBox 52">
            <a:extLst>
              <a:ext uri="{FF2B5EF4-FFF2-40B4-BE49-F238E27FC236}">
                <a16:creationId xmlns:a16="http://schemas.microsoft.com/office/drawing/2014/main" id="{CEB733D7-5AF1-A2A0-1F0C-5DB641CADAC3}"/>
              </a:ext>
            </a:extLst>
          </p:cNvPr>
          <p:cNvSpPr txBox="1"/>
          <p:nvPr/>
        </p:nvSpPr>
        <p:spPr>
          <a:xfrm>
            <a:off x="5725197" y="3323367"/>
            <a:ext cx="2800648" cy="7001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defTabSz="685800">
              <a:spcAft>
                <a:spcPts val="600"/>
              </a:spcAft>
              <a:buClrTx/>
            </a:pPr>
            <a:r>
              <a:rPr lang="en-IE" sz="1200" kern="1200">
                <a:solidFill>
                  <a:schemeClr val="tx1"/>
                </a:solidFill>
                <a:latin typeface="Arial" panose="020B0604020202020204" pitchFamily="34" charset="0"/>
                <a:ea typeface="+mn-ea"/>
                <a:cs typeface="Arial" panose="020B0604020202020204" pitchFamily="34" charset="0"/>
              </a:rPr>
              <a:t>DMP using data lake technology</a:t>
            </a:r>
          </a:p>
          <a:p>
            <a:pPr lvl="2" defTabSz="685800">
              <a:spcAft>
                <a:spcPts val="600"/>
              </a:spcAft>
              <a:buClrTx/>
            </a:pPr>
            <a:r>
              <a:rPr lang="en-IE" sz="1200" kern="1200">
                <a:solidFill>
                  <a:schemeClr val="tx1"/>
                </a:solidFill>
                <a:latin typeface="Arial" panose="020B0604020202020204" pitchFamily="34" charset="0"/>
                <a:ea typeface="+mn-ea"/>
                <a:cs typeface="Arial" panose="020B0604020202020204" pitchFamily="34" charset="0"/>
              </a:rPr>
              <a:t>AI and ML tools, ETL processes with defined analytical methods</a:t>
            </a:r>
          </a:p>
        </p:txBody>
      </p:sp>
      <p:sp>
        <p:nvSpPr>
          <p:cNvPr id="54" name="TextBox 53">
            <a:extLst>
              <a:ext uri="{FF2B5EF4-FFF2-40B4-BE49-F238E27FC236}">
                <a16:creationId xmlns:a16="http://schemas.microsoft.com/office/drawing/2014/main" id="{4DC8FAE4-BDD2-9FC9-27F6-1A6AC8AC1CD7}"/>
              </a:ext>
            </a:extLst>
          </p:cNvPr>
          <p:cNvSpPr txBox="1"/>
          <p:nvPr/>
        </p:nvSpPr>
        <p:spPr>
          <a:xfrm>
            <a:off x="5476882" y="4262639"/>
            <a:ext cx="2683507"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2" defTabSz="685800">
              <a:spcAft>
                <a:spcPts val="600"/>
              </a:spcAft>
              <a:buClrTx/>
            </a:pPr>
            <a:r>
              <a:rPr lang="en-IE" sz="1200" kern="1200">
                <a:solidFill>
                  <a:schemeClr val="tx1"/>
                </a:solidFill>
                <a:latin typeface="Arial" panose="020B0604020202020204" pitchFamily="34" charset="0"/>
                <a:ea typeface="+mn-ea"/>
                <a:cs typeface="Arial" panose="020B0604020202020204" pitchFamily="34" charset="0"/>
              </a:rPr>
              <a:t>Data governance for building digital </a:t>
            </a:r>
          </a:p>
        </p:txBody>
      </p:sp>
    </p:spTree>
    <p:extLst>
      <p:ext uri="{BB962C8B-B14F-4D97-AF65-F5344CB8AC3E}">
        <p14:creationId xmlns:p14="http://schemas.microsoft.com/office/powerpoint/2010/main" val="295609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083EFE-27CC-69AD-F274-8752A3C17F92}"/>
              </a:ext>
            </a:extLst>
          </p:cNvPr>
          <p:cNvSpPr txBox="1"/>
          <p:nvPr/>
        </p:nvSpPr>
        <p:spPr>
          <a:xfrm>
            <a:off x="612422" y="3174849"/>
            <a:ext cx="2123062" cy="43858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90488" lvl="2" indent="-90488" defTabSz="685800">
              <a:buClrTx/>
              <a:buFont typeface=""/>
              <a:buChar char="•"/>
            </a:pPr>
            <a:r>
              <a:rPr lang="en-IE" sz="1200" kern="1200">
                <a:solidFill>
                  <a:schemeClr val="accent6"/>
                </a:solidFill>
                <a:latin typeface="Arial" panose="020B0604020202020204" pitchFamily="34" charset="0"/>
                <a:ea typeface="+mn-ea"/>
                <a:cs typeface="Arial" panose="020B0604020202020204" pitchFamily="34" charset="0"/>
              </a:rPr>
              <a:t>Inhibit project development and delivery pace</a:t>
            </a:r>
          </a:p>
        </p:txBody>
      </p:sp>
      <p:graphicFrame>
        <p:nvGraphicFramePr>
          <p:cNvPr id="5" name="Diagram 4">
            <a:extLst>
              <a:ext uri="{FF2B5EF4-FFF2-40B4-BE49-F238E27FC236}">
                <a16:creationId xmlns:a16="http://schemas.microsoft.com/office/drawing/2014/main" id="{C334DEE9-2A94-7B33-A684-415E314CB255}"/>
              </a:ext>
            </a:extLst>
          </p:cNvPr>
          <p:cNvGraphicFramePr/>
          <p:nvPr>
            <p:extLst>
              <p:ext uri="{D42A27DB-BD31-4B8C-83A1-F6EECF244321}">
                <p14:modId xmlns:p14="http://schemas.microsoft.com/office/powerpoint/2010/main" val="1372271988"/>
              </p:ext>
            </p:extLst>
          </p:nvPr>
        </p:nvGraphicFramePr>
        <p:xfrm>
          <a:off x="1435811" y="863158"/>
          <a:ext cx="6272378" cy="411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BDAA4BE-4F0E-13F8-373C-5CC005FD2702}"/>
              </a:ext>
            </a:extLst>
          </p:cNvPr>
          <p:cNvSpPr txBox="1"/>
          <p:nvPr/>
        </p:nvSpPr>
        <p:spPr>
          <a:xfrm>
            <a:off x="6685265" y="3676080"/>
            <a:ext cx="2260615" cy="8848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90488" lvl="2" indent="-90488" defTabSz="685800">
              <a:spcAft>
                <a:spcPts val="600"/>
              </a:spcAft>
              <a:buClrTx/>
              <a:buFont typeface=""/>
              <a:buChar char="•"/>
            </a:pPr>
            <a:r>
              <a:rPr lang="en-IE" sz="1200" kern="1200">
                <a:solidFill>
                  <a:schemeClr val="accent6"/>
                </a:solidFill>
                <a:latin typeface="Arial" panose="020B0604020202020204" pitchFamily="34" charset="0"/>
                <a:ea typeface="+mn-ea"/>
                <a:cs typeface="Arial" panose="020B0604020202020204" pitchFamily="34" charset="0"/>
              </a:rPr>
              <a:t>High initial investment and running costs for services.</a:t>
            </a:r>
          </a:p>
          <a:p>
            <a:pPr marL="90488" lvl="2" indent="-90488" defTabSz="685800">
              <a:spcAft>
                <a:spcPts val="600"/>
              </a:spcAft>
              <a:buClrTx/>
              <a:buFont typeface=""/>
              <a:buChar char="•"/>
            </a:pPr>
            <a:r>
              <a:rPr lang="en-IE" sz="1200" kern="1200">
                <a:solidFill>
                  <a:schemeClr val="accent6"/>
                </a:solidFill>
                <a:latin typeface="Arial" panose="020B0604020202020204" pitchFamily="34" charset="0"/>
                <a:ea typeface="+mn-ea"/>
                <a:cs typeface="Arial" panose="020B0604020202020204" pitchFamily="34" charset="0"/>
              </a:rPr>
              <a:t>Budgetary gaps create delays and increase risks to targets.</a:t>
            </a:r>
          </a:p>
        </p:txBody>
      </p:sp>
      <p:sp>
        <p:nvSpPr>
          <p:cNvPr id="7" name="TextBox 6">
            <a:extLst>
              <a:ext uri="{FF2B5EF4-FFF2-40B4-BE49-F238E27FC236}">
                <a16:creationId xmlns:a16="http://schemas.microsoft.com/office/drawing/2014/main" id="{3B1D18DF-6352-FBBC-097B-18FA3DE9E0FC}"/>
              </a:ext>
            </a:extLst>
          </p:cNvPr>
          <p:cNvSpPr txBox="1"/>
          <p:nvPr/>
        </p:nvSpPr>
        <p:spPr>
          <a:xfrm>
            <a:off x="5622425" y="850389"/>
            <a:ext cx="2260615" cy="8848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90488" lvl="2" indent="-90488" defTabSz="685800">
              <a:spcAft>
                <a:spcPts val="600"/>
              </a:spcAft>
              <a:buClrTx/>
              <a:buFont typeface=""/>
              <a:buChar char="•"/>
            </a:pPr>
            <a:r>
              <a:rPr lang="en-IE" sz="1200" kern="1200">
                <a:solidFill>
                  <a:schemeClr val="accent6"/>
                </a:solidFill>
                <a:latin typeface="Arial" panose="020B0604020202020204" pitchFamily="34" charset="0"/>
                <a:ea typeface="+mn-ea"/>
                <a:cs typeface="Arial" panose="020B0604020202020204" pitchFamily="34" charset="0"/>
              </a:rPr>
              <a:t>Heterogeneous infrastructure and outdated technologies.</a:t>
            </a:r>
          </a:p>
          <a:p>
            <a:pPr marL="90488" lvl="2" indent="-90488" defTabSz="685800">
              <a:spcAft>
                <a:spcPts val="600"/>
              </a:spcAft>
              <a:buClrTx/>
              <a:buFont typeface=""/>
              <a:buChar char="•"/>
            </a:pPr>
            <a:r>
              <a:rPr lang="en-IE" sz="1200" kern="1200">
                <a:solidFill>
                  <a:schemeClr val="accent6"/>
                </a:solidFill>
                <a:latin typeface="Arial" panose="020B0604020202020204" pitchFamily="34" charset="0"/>
                <a:ea typeface="+mn-ea"/>
                <a:cs typeface="Arial" panose="020B0604020202020204" pitchFamily="34" charset="0"/>
              </a:rPr>
              <a:t>Standardising data formats and protocols.</a:t>
            </a:r>
          </a:p>
        </p:txBody>
      </p:sp>
      <p:sp>
        <p:nvSpPr>
          <p:cNvPr id="9" name="object 6">
            <a:extLst>
              <a:ext uri="{FF2B5EF4-FFF2-40B4-BE49-F238E27FC236}">
                <a16:creationId xmlns:a16="http://schemas.microsoft.com/office/drawing/2014/main" id="{8702C05D-E101-689A-925F-2C33DBD13BCB}"/>
              </a:ext>
            </a:extLst>
          </p:cNvPr>
          <p:cNvSpPr txBox="1">
            <a:spLocks/>
          </p:cNvSpPr>
          <p:nvPr/>
        </p:nvSpPr>
        <p:spPr>
          <a:xfrm>
            <a:off x="381535" y="165543"/>
            <a:ext cx="8234785" cy="515414"/>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defTabSz="685800">
              <a:lnSpc>
                <a:spcPct val="100000"/>
              </a:lnSpc>
              <a:spcBef>
                <a:spcPts val="59"/>
              </a:spcBef>
              <a:buClrTx/>
            </a:pPr>
            <a:r>
              <a:rPr lang="en-IE" sz="3200" spc="-9">
                <a:solidFill>
                  <a:schemeClr val="accent6"/>
                </a:solidFill>
              </a:rPr>
              <a:t>Challenges to building digitalisation </a:t>
            </a:r>
          </a:p>
        </p:txBody>
      </p:sp>
    </p:spTree>
    <p:extLst>
      <p:ext uri="{BB962C8B-B14F-4D97-AF65-F5344CB8AC3E}">
        <p14:creationId xmlns:p14="http://schemas.microsoft.com/office/powerpoint/2010/main" val="2166597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F03D8-CC45-4405-63C5-506D2CB0C7FB}"/>
            </a:ext>
          </a:extLst>
        </p:cNvPr>
        <p:cNvGrpSpPr/>
        <p:nvPr/>
      </p:nvGrpSpPr>
      <p:grpSpPr>
        <a:xfrm>
          <a:off x="0" y="0"/>
          <a:ext cx="0" cy="0"/>
          <a:chOff x="0" y="0"/>
          <a:chExt cx="0" cy="0"/>
        </a:xfrm>
      </p:grpSpPr>
      <p:sp>
        <p:nvSpPr>
          <p:cNvPr id="15" name="object 6">
            <a:extLst>
              <a:ext uri="{FF2B5EF4-FFF2-40B4-BE49-F238E27FC236}">
                <a16:creationId xmlns:a16="http://schemas.microsoft.com/office/drawing/2014/main" id="{F99317FD-4AFF-4FA3-369F-7FF85875C10A}"/>
              </a:ext>
            </a:extLst>
          </p:cNvPr>
          <p:cNvSpPr txBox="1">
            <a:spLocks/>
          </p:cNvSpPr>
          <p:nvPr/>
        </p:nvSpPr>
        <p:spPr>
          <a:xfrm>
            <a:off x="360961" y="220980"/>
            <a:ext cx="8478239" cy="515414"/>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t>Approach to building digitalisation </a:t>
            </a:r>
          </a:p>
        </p:txBody>
      </p:sp>
      <p:pic>
        <p:nvPicPr>
          <p:cNvPr id="8" name="Graphic 7">
            <a:extLst>
              <a:ext uri="{FF2B5EF4-FFF2-40B4-BE49-F238E27FC236}">
                <a16:creationId xmlns:a16="http://schemas.microsoft.com/office/drawing/2014/main" id="{C41D1D66-9269-6DB4-FCCB-A99A627BABB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59510" y="1853695"/>
            <a:ext cx="1207770" cy="1207770"/>
          </a:xfrm>
          <a:prstGeom prst="rect">
            <a:avLst/>
          </a:prstGeom>
        </p:spPr>
      </p:pic>
      <p:pic>
        <p:nvPicPr>
          <p:cNvPr id="9" name="Graphic 8">
            <a:extLst>
              <a:ext uri="{FF2B5EF4-FFF2-40B4-BE49-F238E27FC236}">
                <a16:creationId xmlns:a16="http://schemas.microsoft.com/office/drawing/2014/main" id="{407483E2-BC66-2BD8-3A4F-4A3D2C0294F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04390" y="2607011"/>
            <a:ext cx="1207770" cy="1207770"/>
          </a:xfrm>
          <a:prstGeom prst="rect">
            <a:avLst/>
          </a:prstGeom>
        </p:spPr>
      </p:pic>
      <p:pic>
        <p:nvPicPr>
          <p:cNvPr id="11" name="Graphic 10">
            <a:extLst>
              <a:ext uri="{FF2B5EF4-FFF2-40B4-BE49-F238E27FC236}">
                <a16:creationId xmlns:a16="http://schemas.microsoft.com/office/drawing/2014/main" id="{BDBFC2D4-D4C7-A51D-B3DF-7183E2DB4FD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049270" y="1853695"/>
            <a:ext cx="1207770" cy="1207770"/>
          </a:xfrm>
          <a:prstGeom prst="rect">
            <a:avLst/>
          </a:prstGeom>
        </p:spPr>
      </p:pic>
      <p:pic>
        <p:nvPicPr>
          <p:cNvPr id="12" name="Graphic 11">
            <a:extLst>
              <a:ext uri="{FF2B5EF4-FFF2-40B4-BE49-F238E27FC236}">
                <a16:creationId xmlns:a16="http://schemas.microsoft.com/office/drawing/2014/main" id="{590DB011-CE16-99A5-B111-D85346607B5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94150" y="2607011"/>
            <a:ext cx="1207770" cy="1207770"/>
          </a:xfrm>
          <a:prstGeom prst="rect">
            <a:avLst/>
          </a:prstGeom>
        </p:spPr>
      </p:pic>
      <p:pic>
        <p:nvPicPr>
          <p:cNvPr id="13" name="Graphic 12">
            <a:extLst>
              <a:ext uri="{FF2B5EF4-FFF2-40B4-BE49-F238E27FC236}">
                <a16:creationId xmlns:a16="http://schemas.microsoft.com/office/drawing/2014/main" id="{67B5E824-760F-89CA-235C-008C05C8454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939030" y="1853695"/>
            <a:ext cx="1207770" cy="1207770"/>
          </a:xfrm>
          <a:prstGeom prst="rect">
            <a:avLst/>
          </a:prstGeom>
        </p:spPr>
      </p:pic>
      <p:pic>
        <p:nvPicPr>
          <p:cNvPr id="14" name="Graphic 13">
            <a:extLst>
              <a:ext uri="{FF2B5EF4-FFF2-40B4-BE49-F238E27FC236}">
                <a16:creationId xmlns:a16="http://schemas.microsoft.com/office/drawing/2014/main" id="{E85A11ED-591C-F232-E259-F0DDAC48B76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883910" y="2607011"/>
            <a:ext cx="1207770" cy="1207770"/>
          </a:xfrm>
          <a:prstGeom prst="rect">
            <a:avLst/>
          </a:prstGeom>
        </p:spPr>
      </p:pic>
      <p:pic>
        <p:nvPicPr>
          <p:cNvPr id="16" name="Graphic 15">
            <a:extLst>
              <a:ext uri="{FF2B5EF4-FFF2-40B4-BE49-F238E27FC236}">
                <a16:creationId xmlns:a16="http://schemas.microsoft.com/office/drawing/2014/main" id="{4EFC78A7-DA7F-6CF3-56A9-83CA458A210D}"/>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828790" y="1853695"/>
            <a:ext cx="1207770" cy="1207770"/>
          </a:xfrm>
          <a:prstGeom prst="rect">
            <a:avLst/>
          </a:prstGeom>
        </p:spPr>
      </p:pic>
      <p:sp>
        <p:nvSpPr>
          <p:cNvPr id="27" name="Rounded Rectangle 125">
            <a:extLst>
              <a:ext uri="{FF2B5EF4-FFF2-40B4-BE49-F238E27FC236}">
                <a16:creationId xmlns:a16="http://schemas.microsoft.com/office/drawing/2014/main" id="{CC1BD11B-148D-162F-33E2-2F126210547E}"/>
              </a:ext>
            </a:extLst>
          </p:cNvPr>
          <p:cNvSpPr/>
          <p:nvPr/>
        </p:nvSpPr>
        <p:spPr>
          <a:xfrm>
            <a:off x="1565275" y="2240942"/>
            <a:ext cx="396240" cy="389635"/>
          </a:xfrm>
          <a:custGeom>
            <a:avLst/>
            <a:gdLst/>
            <a:ahLst/>
            <a:cxnLst/>
            <a:rect l="0" t="0" r="0" b="0"/>
            <a:pathLst>
              <a:path w="245015" h="240931">
                <a:moveTo>
                  <a:pt x="142011" y="54855"/>
                </a:moveTo>
                <a:cubicBezTo>
                  <a:pt x="165610" y="61291"/>
                  <a:pt x="182773" y="83817"/>
                  <a:pt x="182773" y="109560"/>
                </a:cubicBezTo>
                <a:lnTo>
                  <a:pt x="182773" y="117068"/>
                </a:lnTo>
                <a:moveTo>
                  <a:pt x="109833" y="117068"/>
                </a:moveTo>
                <a:lnTo>
                  <a:pt x="109833" y="39838"/>
                </a:lnTo>
                <a:cubicBezTo>
                  <a:pt x="109833" y="33402"/>
                  <a:pt x="114123" y="29112"/>
                  <a:pt x="120560" y="29112"/>
                </a:cubicBezTo>
                <a:lnTo>
                  <a:pt x="131286" y="29112"/>
                </a:lnTo>
                <a:cubicBezTo>
                  <a:pt x="137721" y="29112"/>
                  <a:pt x="142013" y="33402"/>
                  <a:pt x="142013" y="39838"/>
                </a:cubicBezTo>
                <a:lnTo>
                  <a:pt x="142013" y="117068"/>
                </a:lnTo>
                <a:moveTo>
                  <a:pt x="198862" y="138521"/>
                </a:moveTo>
                <a:lnTo>
                  <a:pt x="198862" y="127795"/>
                </a:lnTo>
                <a:cubicBezTo>
                  <a:pt x="198862" y="121360"/>
                  <a:pt x="194572" y="117068"/>
                  <a:pt x="188137" y="117068"/>
                </a:cubicBezTo>
                <a:lnTo>
                  <a:pt x="64782" y="117068"/>
                </a:lnTo>
                <a:cubicBezTo>
                  <a:pt x="58346" y="117068"/>
                  <a:pt x="54056" y="121360"/>
                  <a:pt x="54056" y="127795"/>
                </a:cubicBezTo>
                <a:lnTo>
                  <a:pt x="54056" y="138521"/>
                </a:lnTo>
                <a:cubicBezTo>
                  <a:pt x="54056" y="144957"/>
                  <a:pt x="58346" y="149248"/>
                  <a:pt x="64782" y="149248"/>
                </a:cubicBezTo>
                <a:lnTo>
                  <a:pt x="188137" y="149248"/>
                </a:lnTo>
                <a:cubicBezTo>
                  <a:pt x="194572" y="149248"/>
                  <a:pt x="198862" y="144957"/>
                  <a:pt x="198862" y="138521"/>
                </a:cubicBezTo>
                <a:close/>
                <a:moveTo>
                  <a:pt x="69073" y="117068"/>
                </a:moveTo>
                <a:lnTo>
                  <a:pt x="69073" y="109560"/>
                </a:lnTo>
                <a:cubicBezTo>
                  <a:pt x="69073" y="83817"/>
                  <a:pt x="86235" y="61291"/>
                  <a:pt x="109833" y="54855"/>
                </a:cubicBezTo>
                <a:moveTo>
                  <a:pt x="0" y="0"/>
                </a:moveTo>
                <a:moveTo>
                  <a:pt x="105382" y="198567"/>
                </a:moveTo>
                <a:lnTo>
                  <a:pt x="94844" y="240931"/>
                </a:lnTo>
                <a:moveTo>
                  <a:pt x="0" y="0"/>
                </a:moveTo>
                <a:moveTo>
                  <a:pt x="147536" y="198567"/>
                </a:moveTo>
                <a:lnTo>
                  <a:pt x="158074" y="240931"/>
                </a:lnTo>
                <a:moveTo>
                  <a:pt x="63229" y="240931"/>
                </a:moveTo>
                <a:lnTo>
                  <a:pt x="189689" y="240931"/>
                </a:lnTo>
                <a:moveTo>
                  <a:pt x="199569" y="29112"/>
                </a:moveTo>
                <a:lnTo>
                  <a:pt x="223938" y="29112"/>
                </a:lnTo>
                <a:cubicBezTo>
                  <a:pt x="235530" y="29112"/>
                  <a:pt x="245015" y="38644"/>
                  <a:pt x="245015" y="50294"/>
                </a:cubicBezTo>
                <a:lnTo>
                  <a:pt x="245015" y="177385"/>
                </a:lnTo>
                <a:cubicBezTo>
                  <a:pt x="245015" y="189035"/>
                  <a:pt x="235530" y="198567"/>
                  <a:pt x="223938" y="198567"/>
                </a:cubicBezTo>
                <a:lnTo>
                  <a:pt x="28980" y="198567"/>
                </a:lnTo>
                <a:cubicBezTo>
                  <a:pt x="17388" y="198567"/>
                  <a:pt x="7903" y="189035"/>
                  <a:pt x="7903" y="177385"/>
                </a:cubicBezTo>
                <a:lnTo>
                  <a:pt x="7903" y="50294"/>
                </a:lnTo>
                <a:cubicBezTo>
                  <a:pt x="7903" y="38644"/>
                  <a:pt x="17388" y="29112"/>
                  <a:pt x="28980" y="29112"/>
                </a:cubicBezTo>
                <a:lnTo>
                  <a:pt x="53350" y="29112"/>
                </a:lnTo>
              </a:path>
            </a:pathLst>
          </a:custGeom>
          <a:noFill/>
          <a:ln w="19050">
            <a:solidFill>
              <a:schemeClr val="accent6"/>
            </a:solidFill>
          </a:ln>
        </p:spPr>
        <p:txBody>
          <a:bodyPr rtlCol="0" anchor="ctr"/>
          <a:lstStyle/>
          <a:p>
            <a:pPr algn="ctr"/>
            <a:endParaRPr lang="en-IE" sz="1050"/>
          </a:p>
        </p:txBody>
      </p:sp>
      <p:sp>
        <p:nvSpPr>
          <p:cNvPr id="34" name="Rounded Rectangle 126">
            <a:extLst>
              <a:ext uri="{FF2B5EF4-FFF2-40B4-BE49-F238E27FC236}">
                <a16:creationId xmlns:a16="http://schemas.microsoft.com/office/drawing/2014/main" id="{48E9BE43-B877-9DE8-62B8-6E6161D6447B}"/>
              </a:ext>
            </a:extLst>
          </p:cNvPr>
          <p:cNvSpPr/>
          <p:nvPr/>
        </p:nvSpPr>
        <p:spPr>
          <a:xfrm>
            <a:off x="2500466" y="3019167"/>
            <a:ext cx="383458" cy="383458"/>
          </a:xfrm>
          <a:custGeom>
            <a:avLst/>
            <a:gdLst/>
            <a:ahLst/>
            <a:cxnLst/>
            <a:rect l="0" t="0" r="0" b="0"/>
            <a:pathLst>
              <a:path w="237111" h="237111">
                <a:moveTo>
                  <a:pt x="105382" y="128567"/>
                </a:moveTo>
                <a:cubicBezTo>
                  <a:pt x="135944" y="135944"/>
                  <a:pt x="158074" y="163343"/>
                  <a:pt x="158074" y="194958"/>
                </a:cubicBezTo>
                <a:lnTo>
                  <a:pt x="158074" y="205496"/>
                </a:lnTo>
                <a:moveTo>
                  <a:pt x="73768" y="205496"/>
                </a:moveTo>
                <a:lnTo>
                  <a:pt x="73768" y="121190"/>
                </a:lnTo>
                <a:cubicBezTo>
                  <a:pt x="73768" y="114867"/>
                  <a:pt x="77983" y="110652"/>
                  <a:pt x="84306" y="110652"/>
                </a:cubicBezTo>
                <a:lnTo>
                  <a:pt x="94844" y="110652"/>
                </a:lnTo>
                <a:cubicBezTo>
                  <a:pt x="101167" y="110652"/>
                  <a:pt x="105382" y="114867"/>
                  <a:pt x="105382" y="121190"/>
                </a:cubicBezTo>
                <a:lnTo>
                  <a:pt x="105382" y="205496"/>
                </a:lnTo>
                <a:moveTo>
                  <a:pt x="73768" y="128567"/>
                </a:moveTo>
                <a:cubicBezTo>
                  <a:pt x="43207" y="135944"/>
                  <a:pt x="21076" y="163343"/>
                  <a:pt x="21076" y="194958"/>
                </a:cubicBezTo>
                <a:lnTo>
                  <a:pt x="21076" y="205496"/>
                </a:lnTo>
                <a:moveTo>
                  <a:pt x="179151" y="226573"/>
                </a:moveTo>
                <a:cubicBezTo>
                  <a:pt x="179151" y="232896"/>
                  <a:pt x="174935" y="237111"/>
                  <a:pt x="168612" y="237111"/>
                </a:cubicBezTo>
                <a:lnTo>
                  <a:pt x="10538" y="237111"/>
                </a:lnTo>
                <a:cubicBezTo>
                  <a:pt x="4215" y="237111"/>
                  <a:pt x="0" y="232896"/>
                  <a:pt x="0" y="226573"/>
                </a:cubicBezTo>
                <a:lnTo>
                  <a:pt x="0" y="216035"/>
                </a:lnTo>
                <a:cubicBezTo>
                  <a:pt x="0" y="209712"/>
                  <a:pt x="4215" y="205496"/>
                  <a:pt x="10538" y="205496"/>
                </a:cubicBezTo>
                <a:lnTo>
                  <a:pt x="168612" y="205496"/>
                </a:lnTo>
                <a:cubicBezTo>
                  <a:pt x="174935" y="205496"/>
                  <a:pt x="179151" y="209712"/>
                  <a:pt x="179151" y="216035"/>
                </a:cubicBezTo>
                <a:close/>
                <a:moveTo>
                  <a:pt x="100113" y="79037"/>
                </a:moveTo>
                <a:lnTo>
                  <a:pt x="100113" y="21076"/>
                </a:lnTo>
                <a:cubicBezTo>
                  <a:pt x="100113" y="9484"/>
                  <a:pt x="109598" y="0"/>
                  <a:pt x="121190" y="0"/>
                </a:cubicBezTo>
                <a:lnTo>
                  <a:pt x="216035" y="0"/>
                </a:lnTo>
                <a:cubicBezTo>
                  <a:pt x="227627" y="0"/>
                  <a:pt x="237111" y="9484"/>
                  <a:pt x="237111" y="21076"/>
                </a:cubicBezTo>
                <a:lnTo>
                  <a:pt x="237111" y="136997"/>
                </a:lnTo>
                <a:cubicBezTo>
                  <a:pt x="237111" y="148590"/>
                  <a:pt x="227627" y="158074"/>
                  <a:pt x="216035" y="158074"/>
                </a:cubicBezTo>
                <a:lnTo>
                  <a:pt x="184420" y="158074"/>
                </a:lnTo>
                <a:moveTo>
                  <a:pt x="205496" y="31614"/>
                </a:moveTo>
                <a:lnTo>
                  <a:pt x="131728" y="31614"/>
                </a:lnTo>
                <a:lnTo>
                  <a:pt x="131728" y="63229"/>
                </a:lnTo>
                <a:lnTo>
                  <a:pt x="205496" y="63229"/>
                </a:lnTo>
                <a:close/>
                <a:moveTo>
                  <a:pt x="133836" y="89575"/>
                </a:moveTo>
                <a:cubicBezTo>
                  <a:pt x="132672" y="89575"/>
                  <a:pt x="131728" y="90519"/>
                  <a:pt x="131728" y="91683"/>
                </a:cubicBezTo>
                <a:cubicBezTo>
                  <a:pt x="131728" y="92847"/>
                  <a:pt x="132672" y="93790"/>
                  <a:pt x="133836" y="93790"/>
                </a:cubicBezTo>
                <a:moveTo>
                  <a:pt x="133836" y="93790"/>
                </a:moveTo>
                <a:cubicBezTo>
                  <a:pt x="134999" y="93790"/>
                  <a:pt x="135944" y="92847"/>
                  <a:pt x="135944" y="91683"/>
                </a:cubicBezTo>
                <a:cubicBezTo>
                  <a:pt x="135944" y="90519"/>
                  <a:pt x="134999" y="89575"/>
                  <a:pt x="133836" y="89575"/>
                </a:cubicBezTo>
                <a:moveTo>
                  <a:pt x="168613" y="89575"/>
                </a:moveTo>
                <a:cubicBezTo>
                  <a:pt x="167449" y="89575"/>
                  <a:pt x="166505" y="90519"/>
                  <a:pt x="166505" y="91683"/>
                </a:cubicBezTo>
                <a:cubicBezTo>
                  <a:pt x="166505" y="92847"/>
                  <a:pt x="167449" y="93790"/>
                  <a:pt x="168613" y="93790"/>
                </a:cubicBezTo>
                <a:moveTo>
                  <a:pt x="168611" y="93790"/>
                </a:moveTo>
                <a:cubicBezTo>
                  <a:pt x="169776" y="93790"/>
                  <a:pt x="170720" y="92847"/>
                  <a:pt x="170720" y="91683"/>
                </a:cubicBezTo>
                <a:cubicBezTo>
                  <a:pt x="170720" y="90519"/>
                  <a:pt x="169776" y="89575"/>
                  <a:pt x="168611" y="89575"/>
                </a:cubicBezTo>
                <a:moveTo>
                  <a:pt x="202336" y="89575"/>
                </a:moveTo>
                <a:cubicBezTo>
                  <a:pt x="201172" y="89575"/>
                  <a:pt x="200228" y="90519"/>
                  <a:pt x="200228" y="91683"/>
                </a:cubicBezTo>
                <a:cubicBezTo>
                  <a:pt x="200228" y="92847"/>
                  <a:pt x="201172" y="93790"/>
                  <a:pt x="202336" y="93790"/>
                </a:cubicBezTo>
                <a:moveTo>
                  <a:pt x="202335" y="93790"/>
                </a:moveTo>
                <a:cubicBezTo>
                  <a:pt x="203499" y="93790"/>
                  <a:pt x="204442" y="92847"/>
                  <a:pt x="204442" y="91683"/>
                </a:cubicBezTo>
                <a:cubicBezTo>
                  <a:pt x="204442" y="90519"/>
                  <a:pt x="203499" y="89575"/>
                  <a:pt x="202335" y="89575"/>
                </a:cubicBezTo>
                <a:moveTo>
                  <a:pt x="168613" y="121190"/>
                </a:moveTo>
                <a:cubicBezTo>
                  <a:pt x="167449" y="121190"/>
                  <a:pt x="166505" y="122133"/>
                  <a:pt x="166505" y="123298"/>
                </a:cubicBezTo>
                <a:cubicBezTo>
                  <a:pt x="166505" y="124462"/>
                  <a:pt x="167449" y="125405"/>
                  <a:pt x="168613" y="125405"/>
                </a:cubicBezTo>
                <a:moveTo>
                  <a:pt x="168611" y="125405"/>
                </a:moveTo>
                <a:cubicBezTo>
                  <a:pt x="169776" y="125405"/>
                  <a:pt x="170720" y="124462"/>
                  <a:pt x="170720" y="123298"/>
                </a:cubicBezTo>
                <a:cubicBezTo>
                  <a:pt x="170720" y="122133"/>
                  <a:pt x="169776" y="121190"/>
                  <a:pt x="168611" y="121190"/>
                </a:cubicBezTo>
                <a:moveTo>
                  <a:pt x="202336" y="121190"/>
                </a:moveTo>
                <a:cubicBezTo>
                  <a:pt x="201172" y="121190"/>
                  <a:pt x="200228" y="122133"/>
                  <a:pt x="200228" y="123298"/>
                </a:cubicBezTo>
                <a:cubicBezTo>
                  <a:pt x="200228" y="124462"/>
                  <a:pt x="201172" y="125405"/>
                  <a:pt x="202336" y="125405"/>
                </a:cubicBezTo>
                <a:moveTo>
                  <a:pt x="202335" y="125405"/>
                </a:moveTo>
                <a:cubicBezTo>
                  <a:pt x="203499" y="125405"/>
                  <a:pt x="204442" y="124462"/>
                  <a:pt x="204442" y="123298"/>
                </a:cubicBezTo>
                <a:cubicBezTo>
                  <a:pt x="204442" y="122133"/>
                  <a:pt x="203499" y="121190"/>
                  <a:pt x="202335" y="121190"/>
                </a:cubicBezTo>
              </a:path>
            </a:pathLst>
          </a:custGeom>
          <a:noFill/>
          <a:ln w="19050">
            <a:solidFill>
              <a:schemeClr val="accent6"/>
            </a:solidFill>
          </a:ln>
        </p:spPr>
        <p:txBody>
          <a:bodyPr rtlCol="0" anchor="ctr"/>
          <a:lstStyle/>
          <a:p>
            <a:pPr algn="ctr"/>
            <a:endParaRPr lang="en-IE" sz="1050"/>
          </a:p>
        </p:txBody>
      </p:sp>
      <p:sp>
        <p:nvSpPr>
          <p:cNvPr id="50" name="Rounded Rectangle 127">
            <a:extLst>
              <a:ext uri="{FF2B5EF4-FFF2-40B4-BE49-F238E27FC236}">
                <a16:creationId xmlns:a16="http://schemas.microsoft.com/office/drawing/2014/main" id="{65FD5DF1-7F51-691A-2F0F-B8FBFB233094}"/>
              </a:ext>
            </a:extLst>
          </p:cNvPr>
          <p:cNvSpPr/>
          <p:nvPr/>
        </p:nvSpPr>
        <p:spPr>
          <a:xfrm>
            <a:off x="3457165" y="2261590"/>
            <a:ext cx="391979" cy="391979"/>
          </a:xfrm>
          <a:custGeom>
            <a:avLst/>
            <a:gdLst/>
            <a:ahLst/>
            <a:cxnLst/>
            <a:rect l="0" t="0" r="0" b="0"/>
            <a:pathLst>
              <a:path w="242380" h="242380">
                <a:moveTo>
                  <a:pt x="10538" y="0"/>
                </a:moveTo>
                <a:lnTo>
                  <a:pt x="231842" y="0"/>
                </a:lnTo>
                <a:cubicBezTo>
                  <a:pt x="231842" y="0"/>
                  <a:pt x="242380" y="0"/>
                  <a:pt x="242380" y="10538"/>
                </a:cubicBezTo>
                <a:lnTo>
                  <a:pt x="242380" y="231842"/>
                </a:lnTo>
                <a:cubicBezTo>
                  <a:pt x="242380" y="231842"/>
                  <a:pt x="242380" y="242380"/>
                  <a:pt x="231842" y="242380"/>
                </a:cubicBezTo>
                <a:lnTo>
                  <a:pt x="10538" y="242380"/>
                </a:lnTo>
                <a:cubicBezTo>
                  <a:pt x="10538" y="242380"/>
                  <a:pt x="0" y="242380"/>
                  <a:pt x="0" y="231842"/>
                </a:cubicBezTo>
                <a:lnTo>
                  <a:pt x="0" y="10538"/>
                </a:lnTo>
                <a:cubicBezTo>
                  <a:pt x="0" y="10538"/>
                  <a:pt x="0" y="0"/>
                  <a:pt x="10538" y="0"/>
                </a:cubicBezTo>
                <a:moveTo>
                  <a:pt x="68498" y="194958"/>
                </a:moveTo>
                <a:lnTo>
                  <a:pt x="173881" y="194958"/>
                </a:lnTo>
                <a:moveTo>
                  <a:pt x="105382" y="89586"/>
                </a:moveTo>
                <a:cubicBezTo>
                  <a:pt x="102126" y="80386"/>
                  <a:pt x="91999" y="73778"/>
                  <a:pt x="81671" y="73778"/>
                </a:cubicBezTo>
                <a:cubicBezTo>
                  <a:pt x="68576" y="73778"/>
                  <a:pt x="57960" y="84394"/>
                  <a:pt x="57960" y="97489"/>
                </a:cubicBezTo>
                <a:lnTo>
                  <a:pt x="57960" y="144912"/>
                </a:lnTo>
                <a:cubicBezTo>
                  <a:pt x="57960" y="158007"/>
                  <a:pt x="68576" y="168623"/>
                  <a:pt x="81671" y="168623"/>
                </a:cubicBezTo>
                <a:cubicBezTo>
                  <a:pt x="91999" y="168623"/>
                  <a:pt x="102126" y="162026"/>
                  <a:pt x="105382" y="152815"/>
                </a:cubicBezTo>
                <a:moveTo>
                  <a:pt x="160129" y="168612"/>
                </a:moveTo>
                <a:lnTo>
                  <a:pt x="160129" y="132023"/>
                </a:lnTo>
                <a:cubicBezTo>
                  <a:pt x="160129" y="123129"/>
                  <a:pt x="167337" y="115921"/>
                  <a:pt x="176231" y="115921"/>
                </a:cubicBezTo>
                <a:lnTo>
                  <a:pt x="176231" y="115921"/>
                </a:lnTo>
                <a:cubicBezTo>
                  <a:pt x="185126" y="115921"/>
                  <a:pt x="192323" y="123129"/>
                  <a:pt x="192323" y="132023"/>
                </a:cubicBezTo>
                <a:lnTo>
                  <a:pt x="192323" y="168612"/>
                </a:lnTo>
                <a:moveTo>
                  <a:pt x="127934" y="168612"/>
                </a:moveTo>
                <a:lnTo>
                  <a:pt x="127934" y="132023"/>
                </a:lnTo>
                <a:cubicBezTo>
                  <a:pt x="127934" y="123129"/>
                  <a:pt x="135132" y="115921"/>
                  <a:pt x="144026" y="115921"/>
                </a:cubicBezTo>
                <a:lnTo>
                  <a:pt x="144026" y="115921"/>
                </a:lnTo>
                <a:cubicBezTo>
                  <a:pt x="152921" y="115921"/>
                  <a:pt x="160129" y="123129"/>
                  <a:pt x="160129" y="132023"/>
                </a:cubicBezTo>
                <a:lnTo>
                  <a:pt x="160129" y="168612"/>
                </a:lnTo>
                <a:moveTo>
                  <a:pt x="127934" y="115921"/>
                </a:moveTo>
                <a:lnTo>
                  <a:pt x="127934" y="133488"/>
                </a:lnTo>
              </a:path>
            </a:pathLst>
          </a:custGeom>
          <a:noFill/>
          <a:ln w="19050">
            <a:solidFill>
              <a:schemeClr val="accent6"/>
            </a:solidFill>
          </a:ln>
        </p:spPr>
        <p:txBody>
          <a:bodyPr rtlCol="0" anchor="ctr"/>
          <a:lstStyle/>
          <a:p>
            <a:pPr algn="ctr"/>
            <a:endParaRPr lang="en-IE" sz="1050"/>
          </a:p>
        </p:txBody>
      </p:sp>
      <p:sp>
        <p:nvSpPr>
          <p:cNvPr id="66" name="Rounded Rectangle 128">
            <a:extLst>
              <a:ext uri="{FF2B5EF4-FFF2-40B4-BE49-F238E27FC236}">
                <a16:creationId xmlns:a16="http://schemas.microsoft.com/office/drawing/2014/main" id="{CDBF7E85-141D-B49B-367F-25E398BB6773}"/>
              </a:ext>
            </a:extLst>
          </p:cNvPr>
          <p:cNvSpPr/>
          <p:nvPr/>
        </p:nvSpPr>
        <p:spPr>
          <a:xfrm>
            <a:off x="4402045" y="3013120"/>
            <a:ext cx="391979" cy="387600"/>
          </a:xfrm>
          <a:custGeom>
            <a:avLst/>
            <a:gdLst/>
            <a:ahLst/>
            <a:cxnLst/>
            <a:rect l="0" t="0" r="0" b="0"/>
            <a:pathLst>
              <a:path w="242380" h="239672">
                <a:moveTo>
                  <a:pt x="94844" y="113212"/>
                </a:moveTo>
                <a:lnTo>
                  <a:pt x="147536" y="113212"/>
                </a:lnTo>
                <a:cubicBezTo>
                  <a:pt x="147536" y="113212"/>
                  <a:pt x="158074" y="113212"/>
                  <a:pt x="158074" y="123750"/>
                </a:cubicBezTo>
                <a:lnTo>
                  <a:pt x="158074" y="229133"/>
                </a:lnTo>
                <a:cubicBezTo>
                  <a:pt x="158074" y="229133"/>
                  <a:pt x="158074" y="239672"/>
                  <a:pt x="147536" y="239672"/>
                </a:cubicBezTo>
                <a:lnTo>
                  <a:pt x="94844" y="239672"/>
                </a:lnTo>
                <a:cubicBezTo>
                  <a:pt x="94844" y="239672"/>
                  <a:pt x="84306" y="239672"/>
                  <a:pt x="84306" y="229133"/>
                </a:cubicBezTo>
                <a:lnTo>
                  <a:pt x="84306" y="123750"/>
                </a:lnTo>
                <a:cubicBezTo>
                  <a:pt x="84306" y="123750"/>
                  <a:pt x="84306" y="113212"/>
                  <a:pt x="94844" y="113212"/>
                </a:cubicBezTo>
                <a:moveTo>
                  <a:pt x="84306" y="134289"/>
                </a:moveTo>
                <a:lnTo>
                  <a:pt x="158074" y="134289"/>
                </a:lnTo>
                <a:moveTo>
                  <a:pt x="84306" y="218595"/>
                </a:moveTo>
                <a:lnTo>
                  <a:pt x="158074" y="218595"/>
                </a:lnTo>
                <a:moveTo>
                  <a:pt x="106289" y="93052"/>
                </a:moveTo>
                <a:cubicBezTo>
                  <a:pt x="114519" y="84824"/>
                  <a:pt x="127861" y="84824"/>
                  <a:pt x="136091" y="93052"/>
                </a:cubicBezTo>
                <a:moveTo>
                  <a:pt x="150992" y="78141"/>
                </a:moveTo>
                <a:cubicBezTo>
                  <a:pt x="134531" y="61685"/>
                  <a:pt x="107848" y="61685"/>
                  <a:pt x="91388" y="78141"/>
                </a:cubicBezTo>
                <a:moveTo>
                  <a:pt x="57960" y="186980"/>
                </a:moveTo>
                <a:lnTo>
                  <a:pt x="36884" y="186980"/>
                </a:lnTo>
                <a:cubicBezTo>
                  <a:pt x="33973" y="186980"/>
                  <a:pt x="31614" y="184621"/>
                  <a:pt x="31614" y="181711"/>
                </a:cubicBezTo>
                <a:lnTo>
                  <a:pt x="31614" y="60521"/>
                </a:lnTo>
                <a:moveTo>
                  <a:pt x="210765" y="60521"/>
                </a:moveTo>
                <a:lnTo>
                  <a:pt x="210765" y="181711"/>
                </a:lnTo>
                <a:cubicBezTo>
                  <a:pt x="210765" y="184621"/>
                  <a:pt x="208406" y="186980"/>
                  <a:pt x="205496" y="186980"/>
                </a:cubicBezTo>
                <a:lnTo>
                  <a:pt x="184420" y="186980"/>
                </a:lnTo>
                <a:moveTo>
                  <a:pt x="0" y="81597"/>
                </a:moveTo>
                <a:lnTo>
                  <a:pt x="112538" y="3308"/>
                </a:lnTo>
                <a:cubicBezTo>
                  <a:pt x="117831" y="0"/>
                  <a:pt x="124548" y="0"/>
                  <a:pt x="129842" y="3308"/>
                </a:cubicBezTo>
                <a:lnTo>
                  <a:pt x="242380" y="81597"/>
                </a:lnTo>
              </a:path>
            </a:pathLst>
          </a:custGeom>
          <a:noFill/>
          <a:ln w="19050">
            <a:solidFill>
              <a:schemeClr val="accent6"/>
            </a:solidFill>
          </a:ln>
        </p:spPr>
        <p:txBody>
          <a:bodyPr rtlCol="0" anchor="ctr"/>
          <a:lstStyle/>
          <a:p>
            <a:pPr algn="ctr"/>
            <a:endParaRPr lang="en-IE" sz="1050"/>
          </a:p>
        </p:txBody>
      </p:sp>
      <p:sp>
        <p:nvSpPr>
          <p:cNvPr id="82" name="Rounded Rectangle 129">
            <a:extLst>
              <a:ext uri="{FF2B5EF4-FFF2-40B4-BE49-F238E27FC236}">
                <a16:creationId xmlns:a16="http://schemas.microsoft.com/office/drawing/2014/main" id="{B3162D56-BC19-72B0-17EF-B64FBD1BA8F0}"/>
              </a:ext>
            </a:extLst>
          </p:cNvPr>
          <p:cNvSpPr/>
          <p:nvPr/>
        </p:nvSpPr>
        <p:spPr>
          <a:xfrm>
            <a:off x="5297396" y="2244221"/>
            <a:ext cx="391979" cy="391979"/>
          </a:xfrm>
          <a:custGeom>
            <a:avLst/>
            <a:gdLst/>
            <a:ahLst/>
            <a:cxnLst/>
            <a:rect l="0" t="0" r="0" b="0"/>
            <a:pathLst>
              <a:path w="242380" h="242380">
                <a:moveTo>
                  <a:pt x="242380" y="168612"/>
                </a:moveTo>
                <a:cubicBezTo>
                  <a:pt x="242380" y="171522"/>
                  <a:pt x="240021" y="173881"/>
                  <a:pt x="237111" y="173881"/>
                </a:cubicBezTo>
                <a:lnTo>
                  <a:pt x="163343" y="173881"/>
                </a:lnTo>
                <a:cubicBezTo>
                  <a:pt x="160433" y="173881"/>
                  <a:pt x="158074" y="171522"/>
                  <a:pt x="158074" y="168612"/>
                </a:cubicBezTo>
                <a:lnTo>
                  <a:pt x="158074" y="12751"/>
                </a:lnTo>
                <a:cubicBezTo>
                  <a:pt x="158075" y="11034"/>
                  <a:pt x="158912" y="9425"/>
                  <a:pt x="160317" y="8439"/>
                </a:cubicBezTo>
                <a:cubicBezTo>
                  <a:pt x="161723" y="7454"/>
                  <a:pt x="163520" y="7214"/>
                  <a:pt x="165135" y="7798"/>
                </a:cubicBezTo>
                <a:lnTo>
                  <a:pt x="238903" y="30350"/>
                </a:lnTo>
                <a:cubicBezTo>
                  <a:pt x="240989" y="31104"/>
                  <a:pt x="242379" y="33084"/>
                  <a:pt x="242380" y="35303"/>
                </a:cubicBezTo>
                <a:close/>
                <a:moveTo>
                  <a:pt x="231842" y="26345"/>
                </a:moveTo>
                <a:lnTo>
                  <a:pt x="231842" y="0"/>
                </a:lnTo>
                <a:moveTo>
                  <a:pt x="158074" y="52691"/>
                </a:moveTo>
                <a:lnTo>
                  <a:pt x="189689" y="52691"/>
                </a:lnTo>
                <a:moveTo>
                  <a:pt x="84306" y="94844"/>
                </a:moveTo>
                <a:lnTo>
                  <a:pt x="115921" y="94844"/>
                </a:lnTo>
                <a:moveTo>
                  <a:pt x="84306" y="126459"/>
                </a:moveTo>
                <a:lnTo>
                  <a:pt x="126459" y="126459"/>
                </a:lnTo>
                <a:moveTo>
                  <a:pt x="158074" y="84306"/>
                </a:moveTo>
                <a:lnTo>
                  <a:pt x="216035" y="84306"/>
                </a:lnTo>
                <a:moveTo>
                  <a:pt x="184420" y="173881"/>
                </a:moveTo>
                <a:lnTo>
                  <a:pt x="184420" y="136997"/>
                </a:lnTo>
                <a:cubicBezTo>
                  <a:pt x="184420" y="134087"/>
                  <a:pt x="186779" y="131728"/>
                  <a:pt x="189689" y="131728"/>
                </a:cubicBezTo>
                <a:lnTo>
                  <a:pt x="210765" y="131728"/>
                </a:lnTo>
                <a:cubicBezTo>
                  <a:pt x="213676" y="131728"/>
                  <a:pt x="216035" y="134087"/>
                  <a:pt x="216035" y="136997"/>
                </a:cubicBezTo>
                <a:lnTo>
                  <a:pt x="216035" y="173881"/>
                </a:lnTo>
                <a:moveTo>
                  <a:pt x="158074" y="63229"/>
                </a:moveTo>
                <a:lnTo>
                  <a:pt x="89575" y="63229"/>
                </a:lnTo>
                <a:cubicBezTo>
                  <a:pt x="86665" y="63229"/>
                  <a:pt x="84306" y="65588"/>
                  <a:pt x="84306" y="68498"/>
                </a:cubicBezTo>
                <a:lnTo>
                  <a:pt x="84306" y="142267"/>
                </a:lnTo>
                <a:moveTo>
                  <a:pt x="0" y="144480"/>
                </a:moveTo>
                <a:lnTo>
                  <a:pt x="51532" y="195906"/>
                </a:lnTo>
                <a:cubicBezTo>
                  <a:pt x="53134" y="197522"/>
                  <a:pt x="55316" y="198430"/>
                  <a:pt x="57591" y="198430"/>
                </a:cubicBezTo>
                <a:cubicBezTo>
                  <a:pt x="59867" y="198430"/>
                  <a:pt x="62048" y="197522"/>
                  <a:pt x="63651" y="195906"/>
                </a:cubicBezTo>
                <a:lnTo>
                  <a:pt x="92104" y="167453"/>
                </a:lnTo>
                <a:cubicBezTo>
                  <a:pt x="95431" y="164158"/>
                  <a:pt x="100791" y="164158"/>
                  <a:pt x="104118" y="167453"/>
                </a:cubicBezTo>
                <a:lnTo>
                  <a:pt x="179151" y="242380"/>
                </a:lnTo>
                <a:moveTo>
                  <a:pt x="179151" y="194958"/>
                </a:moveTo>
                <a:lnTo>
                  <a:pt x="179151" y="242380"/>
                </a:lnTo>
                <a:lnTo>
                  <a:pt x="131728" y="242380"/>
                </a:lnTo>
              </a:path>
            </a:pathLst>
          </a:custGeom>
          <a:noFill/>
          <a:ln w="19050">
            <a:solidFill>
              <a:schemeClr val="accent6"/>
            </a:solidFill>
          </a:ln>
        </p:spPr>
        <p:txBody>
          <a:bodyPr rtlCol="0" anchor="ctr"/>
          <a:lstStyle/>
          <a:p>
            <a:pPr algn="ctr"/>
            <a:endParaRPr lang="en-IE" sz="1050"/>
          </a:p>
        </p:txBody>
      </p:sp>
      <p:sp>
        <p:nvSpPr>
          <p:cNvPr id="106" name="Rounded Rectangle 130">
            <a:extLst>
              <a:ext uri="{FF2B5EF4-FFF2-40B4-BE49-F238E27FC236}">
                <a16:creationId xmlns:a16="http://schemas.microsoft.com/office/drawing/2014/main" id="{BE8D50D3-53CA-663A-C104-3F814BF13DF9}"/>
              </a:ext>
            </a:extLst>
          </p:cNvPr>
          <p:cNvSpPr/>
          <p:nvPr/>
        </p:nvSpPr>
        <p:spPr>
          <a:xfrm>
            <a:off x="6289675" y="3002349"/>
            <a:ext cx="396240" cy="396242"/>
          </a:xfrm>
          <a:custGeom>
            <a:avLst/>
            <a:gdLst/>
            <a:ahLst/>
            <a:cxnLst/>
            <a:rect l="0" t="0" r="0" b="0"/>
            <a:pathLst>
              <a:path w="245015" h="245016">
                <a:moveTo>
                  <a:pt x="124109" y="245016"/>
                </a:moveTo>
                <a:lnTo>
                  <a:pt x="35100" y="245016"/>
                </a:lnTo>
                <a:cubicBezTo>
                  <a:pt x="30650" y="245016"/>
                  <a:pt x="26199" y="241677"/>
                  <a:pt x="23974" y="237227"/>
                </a:cubicBezTo>
                <a:lnTo>
                  <a:pt x="8398" y="181596"/>
                </a:lnTo>
                <a:cubicBezTo>
                  <a:pt x="6172" y="174922"/>
                  <a:pt x="11735" y="167133"/>
                  <a:pt x="19524" y="167133"/>
                </a:cubicBezTo>
                <a:lnTo>
                  <a:pt x="94068" y="167133"/>
                </a:lnTo>
                <a:cubicBezTo>
                  <a:pt x="98519" y="167133"/>
                  <a:pt x="102969" y="170470"/>
                  <a:pt x="105194" y="174922"/>
                </a:cubicBezTo>
                <a:close/>
                <a:moveTo>
                  <a:pt x="168612" y="245015"/>
                </a:moveTo>
                <a:lnTo>
                  <a:pt x="124108" y="245015"/>
                </a:lnTo>
                <a:moveTo>
                  <a:pt x="60736" y="211343"/>
                </a:moveTo>
                <a:cubicBezTo>
                  <a:pt x="63646" y="211343"/>
                  <a:pt x="66005" y="208984"/>
                  <a:pt x="66005" y="206074"/>
                </a:cubicBezTo>
                <a:cubicBezTo>
                  <a:pt x="66005" y="203164"/>
                  <a:pt x="63646" y="200805"/>
                  <a:pt x="60736" y="200805"/>
                </a:cubicBezTo>
                <a:moveTo>
                  <a:pt x="60739" y="200805"/>
                </a:moveTo>
                <a:cubicBezTo>
                  <a:pt x="57829" y="200805"/>
                  <a:pt x="55470" y="203164"/>
                  <a:pt x="55470" y="206074"/>
                </a:cubicBezTo>
                <a:cubicBezTo>
                  <a:pt x="55470" y="208984"/>
                  <a:pt x="57829" y="211343"/>
                  <a:pt x="60739" y="211343"/>
                </a:cubicBezTo>
                <a:moveTo>
                  <a:pt x="245015" y="89839"/>
                </a:moveTo>
                <a:lnTo>
                  <a:pt x="152278" y="11855"/>
                </a:lnTo>
                <a:cubicBezTo>
                  <a:pt x="145955" y="6586"/>
                  <a:pt x="137524" y="6586"/>
                  <a:pt x="132255" y="11855"/>
                </a:cubicBezTo>
                <a:lnTo>
                  <a:pt x="39517" y="89839"/>
                </a:lnTo>
                <a:moveTo>
                  <a:pt x="197593" y="10800"/>
                </a:moveTo>
                <a:lnTo>
                  <a:pt x="223938" y="10800"/>
                </a:lnTo>
                <a:lnTo>
                  <a:pt x="223938" y="37146"/>
                </a:lnTo>
                <a:moveTo>
                  <a:pt x="165978" y="176251"/>
                </a:moveTo>
                <a:lnTo>
                  <a:pt x="197593" y="176251"/>
                </a:lnTo>
                <a:cubicBezTo>
                  <a:pt x="206023" y="176251"/>
                  <a:pt x="213400" y="168875"/>
                  <a:pt x="213400" y="160444"/>
                </a:cubicBezTo>
                <a:lnTo>
                  <a:pt x="213400" y="63492"/>
                </a:lnTo>
                <a:moveTo>
                  <a:pt x="0" y="0"/>
                </a:moveTo>
                <a:moveTo>
                  <a:pt x="76402" y="58866"/>
                </a:moveTo>
                <a:lnTo>
                  <a:pt x="76402" y="128830"/>
                </a:lnTo>
              </a:path>
            </a:pathLst>
          </a:custGeom>
          <a:noFill/>
          <a:ln w="19050">
            <a:solidFill>
              <a:schemeClr val="accent6"/>
            </a:solidFill>
          </a:ln>
        </p:spPr>
        <p:txBody>
          <a:bodyPr rtlCol="0" anchor="ctr"/>
          <a:lstStyle/>
          <a:p>
            <a:pPr algn="ctr"/>
            <a:endParaRPr lang="en-IE" sz="1050"/>
          </a:p>
        </p:txBody>
      </p:sp>
      <p:sp>
        <p:nvSpPr>
          <p:cNvPr id="131" name="TextBox 130">
            <a:extLst>
              <a:ext uri="{FF2B5EF4-FFF2-40B4-BE49-F238E27FC236}">
                <a16:creationId xmlns:a16="http://schemas.microsoft.com/office/drawing/2014/main" id="{6C9ACF67-1DEA-325D-9716-226A094C2886}"/>
              </a:ext>
            </a:extLst>
          </p:cNvPr>
          <p:cNvSpPr txBox="1"/>
          <p:nvPr/>
        </p:nvSpPr>
        <p:spPr>
          <a:xfrm>
            <a:off x="3719828" y="3901012"/>
            <a:ext cx="1756412" cy="369332"/>
          </a:xfrm>
          <a:prstGeom prst="rect">
            <a:avLst/>
          </a:prstGeom>
          <a:noFill/>
          <a:ln>
            <a:noFill/>
          </a:ln>
        </p:spPr>
        <p:txBody>
          <a:bodyPr wrap="square" lIns="0" tIns="0" rIns="0" bIns="0" anchor="t">
            <a:spAutoFit/>
          </a:bodyPr>
          <a:lstStyle/>
          <a:p>
            <a:pPr algn="ctr"/>
            <a:r>
              <a:rPr lang="en-IE" sz="1200">
                <a:solidFill>
                  <a:schemeClr val="tx1"/>
                </a:solidFill>
              </a:rPr>
              <a:t>Building information
modelling</a:t>
            </a:r>
          </a:p>
        </p:txBody>
      </p:sp>
      <p:sp>
        <p:nvSpPr>
          <p:cNvPr id="133" name="TextBox 132">
            <a:extLst>
              <a:ext uri="{FF2B5EF4-FFF2-40B4-BE49-F238E27FC236}">
                <a16:creationId xmlns:a16="http://schemas.microsoft.com/office/drawing/2014/main" id="{7B8CC33A-0B9E-3AA6-DFEA-DD86E1346BDE}"/>
              </a:ext>
            </a:extLst>
          </p:cNvPr>
          <p:cNvSpPr txBox="1"/>
          <p:nvPr/>
        </p:nvSpPr>
        <p:spPr>
          <a:xfrm>
            <a:off x="2104390" y="3898106"/>
            <a:ext cx="1207770" cy="369332"/>
          </a:xfrm>
          <a:prstGeom prst="rect">
            <a:avLst/>
          </a:prstGeom>
          <a:noFill/>
          <a:ln>
            <a:noFill/>
          </a:ln>
        </p:spPr>
        <p:txBody>
          <a:bodyPr wrap="square" lIns="0" tIns="0" rIns="0" bIns="0" anchor="t">
            <a:spAutoFit/>
          </a:bodyPr>
          <a:lstStyle/>
          <a:p>
            <a:pPr algn="ctr"/>
            <a:r>
              <a:rPr lang="en-IE" sz="1200">
                <a:solidFill>
                  <a:schemeClr val="tx1"/>
                </a:solidFill>
              </a:rPr>
              <a:t>Mapping &amp; adding sensors</a:t>
            </a:r>
          </a:p>
        </p:txBody>
      </p:sp>
      <p:sp>
        <p:nvSpPr>
          <p:cNvPr id="134" name="TextBox 133">
            <a:extLst>
              <a:ext uri="{FF2B5EF4-FFF2-40B4-BE49-F238E27FC236}">
                <a16:creationId xmlns:a16="http://schemas.microsoft.com/office/drawing/2014/main" id="{A3C06C06-1207-5128-E150-07763965C434}"/>
              </a:ext>
            </a:extLst>
          </p:cNvPr>
          <p:cNvSpPr txBox="1"/>
          <p:nvPr/>
        </p:nvSpPr>
        <p:spPr>
          <a:xfrm>
            <a:off x="6146800" y="3898106"/>
            <a:ext cx="683892" cy="369332"/>
          </a:xfrm>
          <a:prstGeom prst="rect">
            <a:avLst/>
          </a:prstGeom>
          <a:noFill/>
          <a:ln>
            <a:noFill/>
          </a:ln>
        </p:spPr>
        <p:txBody>
          <a:bodyPr wrap="square" lIns="0" tIns="0" rIns="0" bIns="0" anchor="t">
            <a:spAutoFit/>
          </a:bodyPr>
          <a:lstStyle/>
          <a:p>
            <a:pPr algn="ctr"/>
            <a:r>
              <a:rPr lang="en-IE" sz="1200">
                <a:solidFill>
                  <a:schemeClr val="tx1"/>
                </a:solidFill>
              </a:rPr>
              <a:t>Digital Twins</a:t>
            </a:r>
          </a:p>
        </p:txBody>
      </p:sp>
      <p:sp>
        <p:nvSpPr>
          <p:cNvPr id="137" name="TextBox 136">
            <a:extLst>
              <a:ext uri="{FF2B5EF4-FFF2-40B4-BE49-F238E27FC236}">
                <a16:creationId xmlns:a16="http://schemas.microsoft.com/office/drawing/2014/main" id="{7FA4EDE1-8997-989A-4299-9FC2E214D1DF}"/>
              </a:ext>
            </a:extLst>
          </p:cNvPr>
          <p:cNvSpPr txBox="1"/>
          <p:nvPr/>
        </p:nvSpPr>
        <p:spPr>
          <a:xfrm>
            <a:off x="3049269" y="1414123"/>
            <a:ext cx="1207770" cy="369332"/>
          </a:xfrm>
          <a:prstGeom prst="rect">
            <a:avLst/>
          </a:prstGeom>
          <a:noFill/>
          <a:ln>
            <a:noFill/>
          </a:ln>
        </p:spPr>
        <p:txBody>
          <a:bodyPr wrap="square" lIns="0" tIns="0" rIns="0" bIns="0" anchor="t">
            <a:spAutoFit/>
          </a:bodyPr>
          <a:lstStyle/>
          <a:p>
            <a:pPr algn="ctr"/>
            <a:r>
              <a:rPr lang="en-IE" sz="1200">
                <a:solidFill>
                  <a:schemeClr val="tx1"/>
                </a:solidFill>
              </a:rPr>
              <a:t>BMS upgrade &amp; data integration</a:t>
            </a:r>
          </a:p>
        </p:txBody>
      </p:sp>
      <p:sp>
        <p:nvSpPr>
          <p:cNvPr id="138" name="TextBox 137">
            <a:extLst>
              <a:ext uri="{FF2B5EF4-FFF2-40B4-BE49-F238E27FC236}">
                <a16:creationId xmlns:a16="http://schemas.microsoft.com/office/drawing/2014/main" id="{7C8153F8-F640-DF6C-74A5-4CC51DC464AC}"/>
              </a:ext>
            </a:extLst>
          </p:cNvPr>
          <p:cNvSpPr txBox="1"/>
          <p:nvPr/>
        </p:nvSpPr>
        <p:spPr>
          <a:xfrm>
            <a:off x="5064760" y="1414123"/>
            <a:ext cx="944880" cy="369332"/>
          </a:xfrm>
          <a:prstGeom prst="rect">
            <a:avLst/>
          </a:prstGeom>
          <a:noFill/>
          <a:ln>
            <a:noFill/>
          </a:ln>
        </p:spPr>
        <p:txBody>
          <a:bodyPr wrap="square" lIns="0" tIns="0" rIns="0" bIns="0" anchor="t">
            <a:spAutoFit/>
          </a:bodyPr>
          <a:lstStyle/>
          <a:p>
            <a:pPr algn="ctr"/>
            <a:r>
              <a:rPr lang="en-IE" sz="1200">
                <a:solidFill>
                  <a:schemeClr val="tx1"/>
                </a:solidFill>
              </a:rPr>
              <a:t>Physics models &amp; AI</a:t>
            </a:r>
          </a:p>
        </p:txBody>
      </p:sp>
      <p:sp>
        <p:nvSpPr>
          <p:cNvPr id="139" name="TextBox 138">
            <a:extLst>
              <a:ext uri="{FF2B5EF4-FFF2-40B4-BE49-F238E27FC236}">
                <a16:creationId xmlns:a16="http://schemas.microsoft.com/office/drawing/2014/main" id="{E0A44D3F-A342-D056-B126-FD6918816C67}"/>
              </a:ext>
            </a:extLst>
          </p:cNvPr>
          <p:cNvSpPr txBox="1"/>
          <p:nvPr/>
        </p:nvSpPr>
        <p:spPr>
          <a:xfrm>
            <a:off x="1219515" y="1414123"/>
            <a:ext cx="1087760" cy="369332"/>
          </a:xfrm>
          <a:prstGeom prst="rect">
            <a:avLst/>
          </a:prstGeom>
          <a:noFill/>
          <a:ln>
            <a:noFill/>
          </a:ln>
        </p:spPr>
        <p:txBody>
          <a:bodyPr wrap="square" lIns="0" tIns="0" rIns="0" bIns="0" anchor="t">
            <a:spAutoFit/>
          </a:bodyPr>
          <a:lstStyle/>
          <a:p>
            <a:pPr algn="ctr"/>
            <a:r>
              <a:rPr lang="en-IE" sz="1200">
                <a:solidFill>
                  <a:schemeClr val="tx1"/>
                </a:solidFill>
              </a:rPr>
              <a:t>Building assessment</a:t>
            </a:r>
          </a:p>
        </p:txBody>
      </p:sp>
      <p:sp>
        <p:nvSpPr>
          <p:cNvPr id="140" name="TextBox 139">
            <a:extLst>
              <a:ext uri="{FF2B5EF4-FFF2-40B4-BE49-F238E27FC236}">
                <a16:creationId xmlns:a16="http://schemas.microsoft.com/office/drawing/2014/main" id="{24034809-8258-285E-BBA5-794884A38DE2}"/>
              </a:ext>
            </a:extLst>
          </p:cNvPr>
          <p:cNvSpPr txBox="1"/>
          <p:nvPr/>
        </p:nvSpPr>
        <p:spPr>
          <a:xfrm>
            <a:off x="6963012" y="1414123"/>
            <a:ext cx="939325" cy="369332"/>
          </a:xfrm>
          <a:prstGeom prst="rect">
            <a:avLst/>
          </a:prstGeom>
          <a:noFill/>
          <a:ln>
            <a:noFill/>
          </a:ln>
        </p:spPr>
        <p:txBody>
          <a:bodyPr wrap="square" lIns="0" tIns="0" rIns="0" bIns="0" anchor="t">
            <a:spAutoFit/>
          </a:bodyPr>
          <a:lstStyle/>
          <a:p>
            <a:pPr algn="ctr"/>
            <a:r>
              <a:rPr lang="en-IE" sz="1200">
                <a:solidFill>
                  <a:schemeClr val="tx1"/>
                </a:solidFill>
              </a:rPr>
              <a:t>Digital Living Lab</a:t>
            </a:r>
          </a:p>
        </p:txBody>
      </p:sp>
      <p:pic>
        <p:nvPicPr>
          <p:cNvPr id="152" name="Graphic 151" descr="Wireless router outline">
            <a:extLst>
              <a:ext uri="{FF2B5EF4-FFF2-40B4-BE49-F238E27FC236}">
                <a16:creationId xmlns:a16="http://schemas.microsoft.com/office/drawing/2014/main" id="{71E98264-D0E9-ED89-52AD-4BAE89EA5BC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188948" y="2184327"/>
            <a:ext cx="487454" cy="487454"/>
          </a:xfrm>
          <a:prstGeom prst="rect">
            <a:avLst/>
          </a:prstGeom>
        </p:spPr>
      </p:pic>
      <p:sp>
        <p:nvSpPr>
          <p:cNvPr id="157" name="TextBox 156">
            <a:extLst>
              <a:ext uri="{FF2B5EF4-FFF2-40B4-BE49-F238E27FC236}">
                <a16:creationId xmlns:a16="http://schemas.microsoft.com/office/drawing/2014/main" id="{5AA05047-C725-E41F-98AF-06E83537A1C7}"/>
              </a:ext>
            </a:extLst>
          </p:cNvPr>
          <p:cNvSpPr txBox="1"/>
          <p:nvPr/>
        </p:nvSpPr>
        <p:spPr>
          <a:xfrm>
            <a:off x="3058765" y="873156"/>
            <a:ext cx="3026470" cy="246221"/>
          </a:xfrm>
          <a:prstGeom prst="rect">
            <a:avLst/>
          </a:prstGeom>
          <a:noFill/>
          <a:ln>
            <a:noFill/>
          </a:ln>
        </p:spPr>
        <p:txBody>
          <a:bodyPr wrap="none" lIns="0" tIns="0" rIns="0" bIns="0" anchor="t">
            <a:spAutoFit/>
          </a:bodyPr>
          <a:lstStyle/>
          <a:p>
            <a:pPr algn="ctr"/>
            <a:r>
              <a:rPr lang="en-IE" sz="1600">
                <a:solidFill>
                  <a:schemeClr val="tx1"/>
                </a:solidFill>
              </a:rPr>
              <a:t>Building digitalisation framework</a:t>
            </a:r>
          </a:p>
        </p:txBody>
      </p:sp>
      <p:sp>
        <p:nvSpPr>
          <p:cNvPr id="158" name="TextBox 157">
            <a:extLst>
              <a:ext uri="{FF2B5EF4-FFF2-40B4-BE49-F238E27FC236}">
                <a16:creationId xmlns:a16="http://schemas.microsoft.com/office/drawing/2014/main" id="{0D57387A-A66C-2B86-012D-BED997E2F74A}"/>
              </a:ext>
            </a:extLst>
          </p:cNvPr>
          <p:cNvSpPr txBox="1"/>
          <p:nvPr/>
        </p:nvSpPr>
        <p:spPr>
          <a:xfrm>
            <a:off x="3437074" y="4494568"/>
            <a:ext cx="2269852" cy="246221"/>
          </a:xfrm>
          <a:prstGeom prst="rect">
            <a:avLst/>
          </a:prstGeom>
          <a:noFill/>
          <a:ln>
            <a:noFill/>
          </a:ln>
        </p:spPr>
        <p:txBody>
          <a:bodyPr wrap="none" lIns="0" tIns="0" rIns="0" bIns="0" anchor="t">
            <a:spAutoFit/>
          </a:bodyPr>
          <a:lstStyle/>
          <a:p>
            <a:pPr algn="ctr"/>
            <a:r>
              <a:rPr lang="en-IE" sz="1600">
                <a:solidFill>
                  <a:schemeClr val="tx1"/>
                </a:solidFill>
              </a:rPr>
              <a:t>Repository of Data: DMP</a:t>
            </a:r>
          </a:p>
        </p:txBody>
      </p:sp>
    </p:spTree>
    <p:extLst>
      <p:ext uri="{BB962C8B-B14F-4D97-AF65-F5344CB8AC3E}">
        <p14:creationId xmlns:p14="http://schemas.microsoft.com/office/powerpoint/2010/main" val="4115111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0165BB4-4D3F-489F-AD8E-9F906DD829E1}"/>
              </a:ext>
            </a:extLst>
          </p:cNvPr>
          <p:cNvSpPr txBox="1"/>
          <p:nvPr/>
        </p:nvSpPr>
        <p:spPr>
          <a:xfrm>
            <a:off x="7351248" y="3273681"/>
            <a:ext cx="1564418" cy="523220"/>
          </a:xfrm>
          <a:prstGeom prst="rect">
            <a:avLst/>
          </a:prstGeom>
          <a:noFill/>
        </p:spPr>
        <p:txBody>
          <a:bodyPr wrap="square" lIns="0" rIns="0" rtlCol="0" anchor="b">
            <a:spAutoFit/>
          </a:bodyPr>
          <a:lstStyle/>
          <a:p>
            <a:r>
              <a:rPr lang="en-IE">
                <a:solidFill>
                  <a:schemeClr val="accent3"/>
                </a:solidFill>
              </a:rPr>
              <a:t>Communication and dissemination</a:t>
            </a:r>
          </a:p>
        </p:txBody>
      </p:sp>
      <p:sp>
        <p:nvSpPr>
          <p:cNvPr id="35" name="TextBox 34">
            <a:extLst>
              <a:ext uri="{FF2B5EF4-FFF2-40B4-BE49-F238E27FC236}">
                <a16:creationId xmlns:a16="http://schemas.microsoft.com/office/drawing/2014/main" id="{94F518A5-DCD3-445B-98D0-E4F97C199136}"/>
              </a:ext>
            </a:extLst>
          </p:cNvPr>
          <p:cNvSpPr txBox="1"/>
          <p:nvPr/>
        </p:nvSpPr>
        <p:spPr>
          <a:xfrm>
            <a:off x="5491188" y="4503698"/>
            <a:ext cx="1677418" cy="523220"/>
          </a:xfrm>
          <a:prstGeom prst="rect">
            <a:avLst/>
          </a:prstGeom>
          <a:noFill/>
        </p:spPr>
        <p:txBody>
          <a:bodyPr wrap="square" lIns="0" rIns="0" rtlCol="0" anchor="b">
            <a:spAutoFit/>
          </a:bodyPr>
          <a:lstStyle/>
          <a:p>
            <a:pPr algn="r"/>
            <a:r>
              <a:rPr lang="en-IE">
                <a:solidFill>
                  <a:schemeClr val="tx1"/>
                </a:solidFill>
              </a:rPr>
              <a:t>Tailored training programmes</a:t>
            </a:r>
          </a:p>
        </p:txBody>
      </p:sp>
      <p:sp>
        <p:nvSpPr>
          <p:cNvPr id="38" name="TextBox 37">
            <a:extLst>
              <a:ext uri="{FF2B5EF4-FFF2-40B4-BE49-F238E27FC236}">
                <a16:creationId xmlns:a16="http://schemas.microsoft.com/office/drawing/2014/main" id="{5D056214-AC54-48A1-9DDB-B42A91C2F054}"/>
              </a:ext>
            </a:extLst>
          </p:cNvPr>
          <p:cNvSpPr txBox="1"/>
          <p:nvPr/>
        </p:nvSpPr>
        <p:spPr>
          <a:xfrm>
            <a:off x="4317967" y="1956475"/>
            <a:ext cx="1354586" cy="523220"/>
          </a:xfrm>
          <a:prstGeom prst="rect">
            <a:avLst/>
          </a:prstGeom>
          <a:noFill/>
        </p:spPr>
        <p:txBody>
          <a:bodyPr wrap="square" lIns="0" rIns="0" rtlCol="0" anchor="b">
            <a:spAutoFit/>
          </a:bodyPr>
          <a:lstStyle/>
          <a:p>
            <a:pPr algn="ctr"/>
            <a:r>
              <a:rPr lang="en-IE">
                <a:solidFill>
                  <a:schemeClr val="tx1"/>
                </a:solidFill>
              </a:rPr>
              <a:t>Daily collaboration</a:t>
            </a:r>
          </a:p>
        </p:txBody>
      </p:sp>
      <p:sp>
        <p:nvSpPr>
          <p:cNvPr id="41" name="TextBox 40">
            <a:extLst>
              <a:ext uri="{FF2B5EF4-FFF2-40B4-BE49-F238E27FC236}">
                <a16:creationId xmlns:a16="http://schemas.microsoft.com/office/drawing/2014/main" id="{2FBC7A8C-19BA-4483-BE88-7668DBDAD10B}"/>
              </a:ext>
            </a:extLst>
          </p:cNvPr>
          <p:cNvSpPr txBox="1"/>
          <p:nvPr/>
        </p:nvSpPr>
        <p:spPr>
          <a:xfrm>
            <a:off x="3990588" y="3471862"/>
            <a:ext cx="1470937" cy="523220"/>
          </a:xfrm>
          <a:prstGeom prst="rect">
            <a:avLst/>
          </a:prstGeom>
          <a:noFill/>
        </p:spPr>
        <p:txBody>
          <a:bodyPr wrap="square" lIns="0" rIns="0" rtlCol="0" anchor="b">
            <a:spAutoFit/>
          </a:bodyPr>
          <a:lstStyle/>
          <a:p>
            <a:pPr algn="ctr"/>
            <a:r>
              <a:rPr lang="en-IE">
                <a:solidFill>
                  <a:schemeClr val="accent5"/>
                </a:solidFill>
              </a:rPr>
              <a:t>Knowledge transfer</a:t>
            </a:r>
          </a:p>
        </p:txBody>
      </p:sp>
      <p:sp>
        <p:nvSpPr>
          <p:cNvPr id="44" name="TextBox 43">
            <a:extLst>
              <a:ext uri="{FF2B5EF4-FFF2-40B4-BE49-F238E27FC236}">
                <a16:creationId xmlns:a16="http://schemas.microsoft.com/office/drawing/2014/main" id="{F11DAD6A-7DA4-4227-B03A-3C459AE28EC8}"/>
              </a:ext>
            </a:extLst>
          </p:cNvPr>
          <p:cNvSpPr txBox="1"/>
          <p:nvPr/>
        </p:nvSpPr>
        <p:spPr>
          <a:xfrm>
            <a:off x="6636676" y="1841822"/>
            <a:ext cx="1564418" cy="523220"/>
          </a:xfrm>
          <a:prstGeom prst="rect">
            <a:avLst/>
          </a:prstGeom>
          <a:noFill/>
        </p:spPr>
        <p:txBody>
          <a:bodyPr wrap="square" lIns="0" rIns="0" rtlCol="0" anchor="b">
            <a:spAutoFit/>
          </a:bodyPr>
          <a:lstStyle/>
          <a:p>
            <a:pPr algn="ctr"/>
            <a:r>
              <a:rPr lang="en-IE">
                <a:solidFill>
                  <a:schemeClr val="accent2"/>
                </a:solidFill>
              </a:rPr>
              <a:t>Institutional strategy alignment</a:t>
            </a:r>
          </a:p>
        </p:txBody>
      </p:sp>
      <p:grpSp>
        <p:nvGrpSpPr>
          <p:cNvPr id="71" name="Group 70">
            <a:extLst>
              <a:ext uri="{FF2B5EF4-FFF2-40B4-BE49-F238E27FC236}">
                <a16:creationId xmlns:a16="http://schemas.microsoft.com/office/drawing/2014/main" id="{D4B86299-747E-4A80-979C-3273B882C36F}"/>
              </a:ext>
            </a:extLst>
          </p:cNvPr>
          <p:cNvGrpSpPr/>
          <p:nvPr/>
        </p:nvGrpSpPr>
        <p:grpSpPr>
          <a:xfrm>
            <a:off x="4713221" y="1761244"/>
            <a:ext cx="2947581" cy="2792952"/>
            <a:chOff x="3902508" y="2041232"/>
            <a:chExt cx="4386984" cy="4156846"/>
          </a:xfrm>
        </p:grpSpPr>
        <p:sp>
          <p:nvSpPr>
            <p:cNvPr id="78" name="Freeform: Shape 77">
              <a:extLst>
                <a:ext uri="{FF2B5EF4-FFF2-40B4-BE49-F238E27FC236}">
                  <a16:creationId xmlns:a16="http://schemas.microsoft.com/office/drawing/2014/main" id="{76D38855-92B3-48AE-AE9F-F4D2F2711C4C}"/>
                </a:ext>
              </a:extLst>
            </p:cNvPr>
            <p:cNvSpPr>
              <a:spLocks/>
            </p:cNvSpPr>
            <p:nvPr/>
          </p:nvSpPr>
          <p:spPr bwMode="auto">
            <a:xfrm>
              <a:off x="5472840" y="2041232"/>
              <a:ext cx="1785499" cy="1249751"/>
            </a:xfrm>
            <a:custGeom>
              <a:avLst/>
              <a:gdLst>
                <a:gd name="connsiteX0" fmla="*/ 574894 w 1785499"/>
                <a:gd name="connsiteY0" fmla="*/ 109994 h 1249751"/>
                <a:gd name="connsiteX1" fmla="*/ 229805 w 1785499"/>
                <a:gd name="connsiteY1" fmla="*/ 294205 h 1249751"/>
                <a:gd name="connsiteX2" fmla="*/ 297336 w 1785499"/>
                <a:gd name="connsiteY2" fmla="*/ 1014957 h 1249751"/>
                <a:gd name="connsiteX3" fmla="*/ 1017660 w 1785499"/>
                <a:gd name="connsiteY3" fmla="*/ 945778 h 1249751"/>
                <a:gd name="connsiteX4" fmla="*/ 950130 w 1785499"/>
                <a:gd name="connsiteY4" fmla="*/ 225025 h 1249751"/>
                <a:gd name="connsiteX5" fmla="*/ 574894 w 1785499"/>
                <a:gd name="connsiteY5" fmla="*/ 109994 h 1249751"/>
                <a:gd name="connsiteX6" fmla="*/ 565398 w 1785499"/>
                <a:gd name="connsiteY6" fmla="*/ 2793 h 1249751"/>
                <a:gd name="connsiteX7" fmla="*/ 1023413 w 1785499"/>
                <a:gd name="connsiteY7" fmla="*/ 143708 h 1249751"/>
                <a:gd name="connsiteX8" fmla="*/ 1107018 w 1785499"/>
                <a:gd name="connsiteY8" fmla="*/ 1023370 h 1249751"/>
                <a:gd name="connsiteX9" fmla="*/ 1060392 w 1785499"/>
                <a:gd name="connsiteY9" fmla="*/ 1074831 h 1249751"/>
                <a:gd name="connsiteX10" fmla="*/ 1785499 w 1785499"/>
                <a:gd name="connsiteY10" fmla="*/ 1074831 h 1249751"/>
                <a:gd name="connsiteX11" fmla="*/ 1571665 w 1785499"/>
                <a:gd name="connsiteY11" fmla="*/ 1248512 h 1249751"/>
                <a:gd name="connsiteX12" fmla="*/ 660056 w 1785499"/>
                <a:gd name="connsiteY12" fmla="*/ 1248512 h 1249751"/>
                <a:gd name="connsiteX13" fmla="*/ 227564 w 1785499"/>
                <a:gd name="connsiteY13" fmla="*/ 1106994 h 1249751"/>
                <a:gd name="connsiteX14" fmla="*/ 142352 w 1785499"/>
                <a:gd name="connsiteY14" fmla="*/ 227332 h 1249751"/>
                <a:gd name="connsiteX15" fmla="*/ 565398 w 1785499"/>
                <a:gd name="connsiteY15" fmla="*/ 2793 h 1249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85499" h="1249751">
                  <a:moveTo>
                    <a:pt x="574894" y="109994"/>
                  </a:moveTo>
                  <a:cubicBezTo>
                    <a:pt x="444456" y="122463"/>
                    <a:pt x="319042" y="184805"/>
                    <a:pt x="229805" y="294205"/>
                  </a:cubicBezTo>
                  <a:cubicBezTo>
                    <a:pt x="49724" y="511396"/>
                    <a:pt x="80274" y="834769"/>
                    <a:pt x="297336" y="1014957"/>
                  </a:cubicBezTo>
                  <a:cubicBezTo>
                    <a:pt x="516006" y="1195145"/>
                    <a:pt x="837579" y="1164578"/>
                    <a:pt x="1017660" y="945778"/>
                  </a:cubicBezTo>
                  <a:cubicBezTo>
                    <a:pt x="1197741" y="728587"/>
                    <a:pt x="1167192" y="405213"/>
                    <a:pt x="950130" y="225025"/>
                  </a:cubicBezTo>
                  <a:cubicBezTo>
                    <a:pt x="840795" y="134931"/>
                    <a:pt x="705332" y="97526"/>
                    <a:pt x="574894" y="109994"/>
                  </a:cubicBezTo>
                  <a:close/>
                  <a:moveTo>
                    <a:pt x="565398" y="2793"/>
                  </a:moveTo>
                  <a:cubicBezTo>
                    <a:pt x="724769" y="-12284"/>
                    <a:pt x="889968" y="33549"/>
                    <a:pt x="1023413" y="143708"/>
                  </a:cubicBezTo>
                  <a:cubicBezTo>
                    <a:pt x="1288696" y="362417"/>
                    <a:pt x="1327283" y="756416"/>
                    <a:pt x="1107018" y="1023370"/>
                  </a:cubicBezTo>
                  <a:cubicBezTo>
                    <a:pt x="1092548" y="1041060"/>
                    <a:pt x="1076470" y="1058750"/>
                    <a:pt x="1060392" y="1074831"/>
                  </a:cubicBezTo>
                  <a:lnTo>
                    <a:pt x="1785499" y="1074831"/>
                  </a:lnTo>
                  <a:cubicBezTo>
                    <a:pt x="1705110" y="1116643"/>
                    <a:pt x="1632760" y="1174537"/>
                    <a:pt x="1571665" y="1248512"/>
                  </a:cubicBezTo>
                  <a:cubicBezTo>
                    <a:pt x="1571665" y="1248512"/>
                    <a:pt x="1571665" y="1248512"/>
                    <a:pt x="660056" y="1248512"/>
                  </a:cubicBezTo>
                  <a:cubicBezTo>
                    <a:pt x="508925" y="1258161"/>
                    <a:pt x="352971" y="1211525"/>
                    <a:pt x="227564" y="1106994"/>
                  </a:cubicBezTo>
                  <a:cubicBezTo>
                    <a:pt x="-39327" y="886677"/>
                    <a:pt x="-76306" y="492678"/>
                    <a:pt x="142352" y="227332"/>
                  </a:cubicBezTo>
                  <a:cubicBezTo>
                    <a:pt x="252485" y="93855"/>
                    <a:pt x="406027" y="17869"/>
                    <a:pt x="565398" y="2793"/>
                  </a:cubicBezTo>
                  <a:close/>
                </a:path>
              </a:pathLst>
            </a:custGeom>
            <a:solidFill>
              <a:srgbClr val="ABABAB"/>
            </a:solidFill>
            <a:ln>
              <a:noFill/>
            </a:ln>
          </p:spPr>
          <p:txBody>
            <a:bodyPr vert="horz" wrap="square" lIns="51435" tIns="25718" rIns="51435" bIns="25718" numCol="1" anchor="t" anchorCtr="0" compatLnSpc="1">
              <a:prstTxWarp prst="textNoShape">
                <a:avLst/>
              </a:prstTxWarp>
              <a:noAutofit/>
            </a:bodyPr>
            <a:lstStyle/>
            <a:p>
              <a:endParaRPr lang="en-IE" sz="1013"/>
            </a:p>
          </p:txBody>
        </p:sp>
        <p:sp>
          <p:nvSpPr>
            <p:cNvPr id="79" name="Freeform 11">
              <a:extLst>
                <a:ext uri="{FF2B5EF4-FFF2-40B4-BE49-F238E27FC236}">
                  <a16:creationId xmlns:a16="http://schemas.microsoft.com/office/drawing/2014/main" id="{287EF9AE-790C-40BB-8417-69BFF32ABBF1}"/>
                </a:ext>
              </a:extLst>
            </p:cNvPr>
            <p:cNvSpPr>
              <a:spLocks noEditPoints="1"/>
            </p:cNvSpPr>
            <p:nvPr/>
          </p:nvSpPr>
          <p:spPr bwMode="auto">
            <a:xfrm>
              <a:off x="3902508" y="2794127"/>
              <a:ext cx="1594850" cy="1647553"/>
            </a:xfrm>
            <a:custGeom>
              <a:avLst/>
              <a:gdLst>
                <a:gd name="T0" fmla="*/ 929 w 992"/>
                <a:gd name="T1" fmla="*/ 0 h 1025"/>
                <a:gd name="T2" fmla="*/ 788 w 992"/>
                <a:gd name="T3" fmla="*/ 422 h 1025"/>
                <a:gd name="T4" fmla="*/ 788 w 992"/>
                <a:gd name="T5" fmla="*/ 422 h 1025"/>
                <a:gd name="T6" fmla="*/ 684 w 992"/>
                <a:gd name="T7" fmla="*/ 288 h 1025"/>
                <a:gd name="T8" fmla="*/ 137 w 992"/>
                <a:gd name="T9" fmla="*/ 341 h 1025"/>
                <a:gd name="T10" fmla="*/ 189 w 992"/>
                <a:gd name="T11" fmla="*/ 888 h 1025"/>
                <a:gd name="T12" fmla="*/ 737 w 992"/>
                <a:gd name="T13" fmla="*/ 836 h 1025"/>
                <a:gd name="T14" fmla="*/ 806 w 992"/>
                <a:gd name="T15" fmla="*/ 709 h 1025"/>
                <a:gd name="T16" fmla="*/ 806 w 992"/>
                <a:gd name="T17" fmla="*/ 709 h 1025"/>
                <a:gd name="T18" fmla="*/ 807 w 992"/>
                <a:gd name="T19" fmla="*/ 709 h 1025"/>
                <a:gd name="T20" fmla="*/ 992 w 992"/>
                <a:gd name="T21" fmla="*/ 156 h 1025"/>
                <a:gd name="T22" fmla="*/ 929 w 992"/>
                <a:gd name="T23" fmla="*/ 0 h 1025"/>
                <a:gd name="T24" fmla="*/ 682 w 992"/>
                <a:gd name="T25" fmla="*/ 791 h 1025"/>
                <a:gd name="T26" fmla="*/ 234 w 992"/>
                <a:gd name="T27" fmla="*/ 834 h 1025"/>
                <a:gd name="T28" fmla="*/ 191 w 992"/>
                <a:gd name="T29" fmla="*/ 386 h 1025"/>
                <a:gd name="T30" fmla="*/ 640 w 992"/>
                <a:gd name="T31" fmla="*/ 343 h 1025"/>
                <a:gd name="T32" fmla="*/ 682 w 992"/>
                <a:gd name="T33" fmla="*/ 791 h 10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92" h="1025">
                  <a:moveTo>
                    <a:pt x="929" y="0"/>
                  </a:moveTo>
                  <a:cubicBezTo>
                    <a:pt x="788" y="422"/>
                    <a:pt x="788" y="422"/>
                    <a:pt x="788" y="422"/>
                  </a:cubicBezTo>
                  <a:cubicBezTo>
                    <a:pt x="788" y="422"/>
                    <a:pt x="788" y="422"/>
                    <a:pt x="788" y="422"/>
                  </a:cubicBezTo>
                  <a:cubicBezTo>
                    <a:pt x="765" y="372"/>
                    <a:pt x="730" y="326"/>
                    <a:pt x="684" y="288"/>
                  </a:cubicBezTo>
                  <a:cubicBezTo>
                    <a:pt x="519" y="152"/>
                    <a:pt x="274" y="175"/>
                    <a:pt x="137" y="341"/>
                  </a:cubicBezTo>
                  <a:cubicBezTo>
                    <a:pt x="0" y="506"/>
                    <a:pt x="24" y="751"/>
                    <a:pt x="189" y="888"/>
                  </a:cubicBezTo>
                  <a:cubicBezTo>
                    <a:pt x="355" y="1025"/>
                    <a:pt x="600" y="1001"/>
                    <a:pt x="737" y="836"/>
                  </a:cubicBezTo>
                  <a:cubicBezTo>
                    <a:pt x="769" y="797"/>
                    <a:pt x="792" y="754"/>
                    <a:pt x="806" y="709"/>
                  </a:cubicBezTo>
                  <a:cubicBezTo>
                    <a:pt x="806" y="709"/>
                    <a:pt x="806" y="709"/>
                    <a:pt x="806" y="709"/>
                  </a:cubicBezTo>
                  <a:cubicBezTo>
                    <a:pt x="807" y="709"/>
                    <a:pt x="807" y="709"/>
                    <a:pt x="807" y="709"/>
                  </a:cubicBezTo>
                  <a:cubicBezTo>
                    <a:pt x="992" y="156"/>
                    <a:pt x="992" y="156"/>
                    <a:pt x="992" y="156"/>
                  </a:cubicBezTo>
                  <a:cubicBezTo>
                    <a:pt x="961" y="108"/>
                    <a:pt x="940" y="55"/>
                    <a:pt x="929" y="0"/>
                  </a:cubicBezTo>
                  <a:close/>
                  <a:moveTo>
                    <a:pt x="682" y="791"/>
                  </a:moveTo>
                  <a:cubicBezTo>
                    <a:pt x="570" y="927"/>
                    <a:pt x="370" y="946"/>
                    <a:pt x="234" y="834"/>
                  </a:cubicBezTo>
                  <a:cubicBezTo>
                    <a:pt x="99" y="722"/>
                    <a:pt x="79" y="521"/>
                    <a:pt x="191" y="386"/>
                  </a:cubicBezTo>
                  <a:cubicBezTo>
                    <a:pt x="303" y="250"/>
                    <a:pt x="504" y="231"/>
                    <a:pt x="640" y="343"/>
                  </a:cubicBezTo>
                  <a:cubicBezTo>
                    <a:pt x="775" y="455"/>
                    <a:pt x="794" y="655"/>
                    <a:pt x="682" y="791"/>
                  </a:cubicBezTo>
                  <a:close/>
                </a:path>
              </a:pathLst>
            </a:custGeom>
            <a:solidFill>
              <a:schemeClr val="accent6"/>
            </a:solidFill>
            <a:ln>
              <a:noFill/>
            </a:ln>
          </p:spPr>
          <p:txBody>
            <a:bodyPr vert="horz" wrap="square" lIns="51435" tIns="25718" rIns="51435" bIns="25718" numCol="1" anchor="t" anchorCtr="0" compatLnSpc="1">
              <a:prstTxWarp prst="textNoShape">
                <a:avLst/>
              </a:prstTxWarp>
            </a:bodyPr>
            <a:lstStyle/>
            <a:p>
              <a:endParaRPr lang="en-IE" sz="1013"/>
            </a:p>
          </p:txBody>
        </p:sp>
        <p:sp>
          <p:nvSpPr>
            <p:cNvPr id="80" name="Freeform 12">
              <a:extLst>
                <a:ext uri="{FF2B5EF4-FFF2-40B4-BE49-F238E27FC236}">
                  <a16:creationId xmlns:a16="http://schemas.microsoft.com/office/drawing/2014/main" id="{A0AFDD9B-D0F7-413C-BCBA-EFE397CD0BBB}"/>
                </a:ext>
              </a:extLst>
            </p:cNvPr>
            <p:cNvSpPr>
              <a:spLocks noEditPoints="1"/>
            </p:cNvSpPr>
            <p:nvPr/>
          </p:nvSpPr>
          <p:spPr bwMode="auto">
            <a:xfrm>
              <a:off x="4471934" y="4425640"/>
              <a:ext cx="1403514" cy="1772438"/>
            </a:xfrm>
            <a:custGeom>
              <a:avLst/>
              <a:gdLst>
                <a:gd name="T0" fmla="*/ 685 w 873"/>
                <a:gd name="T1" fmla="*/ 366 h 1102"/>
                <a:gd name="T2" fmla="*/ 652 w 873"/>
                <a:gd name="T3" fmla="*/ 341 h 1102"/>
                <a:gd name="T4" fmla="*/ 652 w 873"/>
                <a:gd name="T5" fmla="*/ 341 h 1102"/>
                <a:gd name="T6" fmla="*/ 189 w 873"/>
                <a:gd name="T7" fmla="*/ 0 h 1102"/>
                <a:gd name="T8" fmla="*/ 17 w 873"/>
                <a:gd name="T9" fmla="*/ 8 h 1102"/>
                <a:gd name="T10" fmla="*/ 386 w 873"/>
                <a:gd name="T11" fmla="*/ 280 h 1102"/>
                <a:gd name="T12" fmla="*/ 137 w 873"/>
                <a:gd name="T13" fmla="*/ 418 h 1102"/>
                <a:gd name="T14" fmla="*/ 189 w 873"/>
                <a:gd name="T15" fmla="*/ 965 h 1102"/>
                <a:gd name="T16" fmla="*/ 737 w 873"/>
                <a:gd name="T17" fmla="*/ 913 h 1102"/>
                <a:gd name="T18" fmla="*/ 685 w 873"/>
                <a:gd name="T19" fmla="*/ 366 h 1102"/>
                <a:gd name="T20" fmla="*/ 682 w 873"/>
                <a:gd name="T21" fmla="*/ 868 h 1102"/>
                <a:gd name="T22" fmla="*/ 234 w 873"/>
                <a:gd name="T23" fmla="*/ 911 h 1102"/>
                <a:gd name="T24" fmla="*/ 191 w 873"/>
                <a:gd name="T25" fmla="*/ 463 h 1102"/>
                <a:gd name="T26" fmla="*/ 640 w 873"/>
                <a:gd name="T27" fmla="*/ 420 h 1102"/>
                <a:gd name="T28" fmla="*/ 682 w 873"/>
                <a:gd name="T29" fmla="*/ 868 h 1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73" h="1102">
                  <a:moveTo>
                    <a:pt x="685" y="366"/>
                  </a:moveTo>
                  <a:cubicBezTo>
                    <a:pt x="674" y="357"/>
                    <a:pt x="663" y="349"/>
                    <a:pt x="652" y="341"/>
                  </a:cubicBezTo>
                  <a:cubicBezTo>
                    <a:pt x="652" y="341"/>
                    <a:pt x="652" y="341"/>
                    <a:pt x="652" y="341"/>
                  </a:cubicBezTo>
                  <a:cubicBezTo>
                    <a:pt x="189" y="0"/>
                    <a:pt x="189" y="0"/>
                    <a:pt x="189" y="0"/>
                  </a:cubicBezTo>
                  <a:cubicBezTo>
                    <a:pt x="133" y="13"/>
                    <a:pt x="75" y="16"/>
                    <a:pt x="17" y="8"/>
                  </a:cubicBezTo>
                  <a:cubicBezTo>
                    <a:pt x="386" y="280"/>
                    <a:pt x="386" y="280"/>
                    <a:pt x="386" y="280"/>
                  </a:cubicBezTo>
                  <a:cubicBezTo>
                    <a:pt x="292" y="292"/>
                    <a:pt x="202" y="339"/>
                    <a:pt x="137" y="418"/>
                  </a:cubicBezTo>
                  <a:cubicBezTo>
                    <a:pt x="0" y="583"/>
                    <a:pt x="24" y="828"/>
                    <a:pt x="189" y="965"/>
                  </a:cubicBezTo>
                  <a:cubicBezTo>
                    <a:pt x="355" y="1102"/>
                    <a:pt x="600" y="1079"/>
                    <a:pt x="737" y="913"/>
                  </a:cubicBezTo>
                  <a:cubicBezTo>
                    <a:pt x="873" y="748"/>
                    <a:pt x="850" y="502"/>
                    <a:pt x="685" y="366"/>
                  </a:cubicBezTo>
                  <a:close/>
                  <a:moveTo>
                    <a:pt x="682" y="868"/>
                  </a:moveTo>
                  <a:cubicBezTo>
                    <a:pt x="570" y="1004"/>
                    <a:pt x="370" y="1023"/>
                    <a:pt x="234" y="911"/>
                  </a:cubicBezTo>
                  <a:cubicBezTo>
                    <a:pt x="99" y="799"/>
                    <a:pt x="79" y="598"/>
                    <a:pt x="191" y="463"/>
                  </a:cubicBezTo>
                  <a:cubicBezTo>
                    <a:pt x="303" y="327"/>
                    <a:pt x="504" y="308"/>
                    <a:pt x="640" y="420"/>
                  </a:cubicBezTo>
                  <a:cubicBezTo>
                    <a:pt x="775" y="532"/>
                    <a:pt x="794" y="733"/>
                    <a:pt x="682" y="868"/>
                  </a:cubicBezTo>
                  <a:close/>
                </a:path>
              </a:pathLst>
            </a:custGeom>
            <a:solidFill>
              <a:srgbClr val="4D4D4D"/>
            </a:solidFill>
            <a:ln>
              <a:noFill/>
            </a:ln>
          </p:spPr>
          <p:txBody>
            <a:bodyPr vert="horz" wrap="square" lIns="51435" tIns="25718" rIns="51435" bIns="25718" numCol="1" anchor="t" anchorCtr="0" compatLnSpc="1">
              <a:prstTxWarp prst="textNoShape">
                <a:avLst/>
              </a:prstTxWarp>
            </a:bodyPr>
            <a:lstStyle/>
            <a:p>
              <a:endParaRPr lang="en-IE" sz="1013"/>
            </a:p>
          </p:txBody>
        </p:sp>
        <p:sp>
          <p:nvSpPr>
            <p:cNvPr id="81" name="Freeform 13">
              <a:extLst>
                <a:ext uri="{FF2B5EF4-FFF2-40B4-BE49-F238E27FC236}">
                  <a16:creationId xmlns:a16="http://schemas.microsoft.com/office/drawing/2014/main" id="{B3CD085B-C5FA-4270-9906-8EF7DAF16989}"/>
                </a:ext>
              </a:extLst>
            </p:cNvPr>
            <p:cNvSpPr>
              <a:spLocks noEditPoints="1"/>
            </p:cNvSpPr>
            <p:nvPr/>
          </p:nvSpPr>
          <p:spPr bwMode="auto">
            <a:xfrm>
              <a:off x="5803267" y="4824353"/>
              <a:ext cx="1917945" cy="1373725"/>
            </a:xfrm>
            <a:custGeom>
              <a:avLst/>
              <a:gdLst>
                <a:gd name="T0" fmla="*/ 1004 w 1193"/>
                <a:gd name="T1" fmla="*/ 118 h 854"/>
                <a:gd name="T2" fmla="*/ 520 w 1193"/>
                <a:gd name="T3" fmla="*/ 109 h 854"/>
                <a:gd name="T4" fmla="*/ 45 w 1193"/>
                <a:gd name="T5" fmla="*/ 450 h 854"/>
                <a:gd name="T6" fmla="*/ 0 w 1193"/>
                <a:gd name="T7" fmla="*/ 616 h 854"/>
                <a:gd name="T8" fmla="*/ 373 w 1193"/>
                <a:gd name="T9" fmla="*/ 347 h 854"/>
                <a:gd name="T10" fmla="*/ 508 w 1193"/>
                <a:gd name="T11" fmla="*/ 717 h 854"/>
                <a:gd name="T12" fmla="*/ 1056 w 1193"/>
                <a:gd name="T13" fmla="*/ 665 h 854"/>
                <a:gd name="T14" fmla="*/ 1004 w 1193"/>
                <a:gd name="T15" fmla="*/ 118 h 854"/>
                <a:gd name="T16" fmla="*/ 1001 w 1193"/>
                <a:gd name="T17" fmla="*/ 620 h 854"/>
                <a:gd name="T18" fmla="*/ 553 w 1193"/>
                <a:gd name="T19" fmla="*/ 663 h 854"/>
                <a:gd name="T20" fmla="*/ 511 w 1193"/>
                <a:gd name="T21" fmla="*/ 215 h 854"/>
                <a:gd name="T22" fmla="*/ 959 w 1193"/>
                <a:gd name="T23" fmla="*/ 172 h 854"/>
                <a:gd name="T24" fmla="*/ 1001 w 1193"/>
                <a:gd name="T25" fmla="*/ 620 h 8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3" h="854">
                  <a:moveTo>
                    <a:pt x="1004" y="118"/>
                  </a:moveTo>
                  <a:cubicBezTo>
                    <a:pt x="861" y="0"/>
                    <a:pt x="660" y="1"/>
                    <a:pt x="520" y="109"/>
                  </a:cubicBezTo>
                  <a:cubicBezTo>
                    <a:pt x="45" y="450"/>
                    <a:pt x="45" y="450"/>
                    <a:pt x="45" y="450"/>
                  </a:cubicBezTo>
                  <a:cubicBezTo>
                    <a:pt x="41" y="507"/>
                    <a:pt x="26" y="563"/>
                    <a:pt x="0" y="616"/>
                  </a:cubicBezTo>
                  <a:cubicBezTo>
                    <a:pt x="373" y="347"/>
                    <a:pt x="373" y="347"/>
                    <a:pt x="373" y="347"/>
                  </a:cubicBezTo>
                  <a:cubicBezTo>
                    <a:pt x="349" y="481"/>
                    <a:pt x="396" y="624"/>
                    <a:pt x="508" y="717"/>
                  </a:cubicBezTo>
                  <a:cubicBezTo>
                    <a:pt x="674" y="854"/>
                    <a:pt x="919" y="831"/>
                    <a:pt x="1056" y="665"/>
                  </a:cubicBezTo>
                  <a:cubicBezTo>
                    <a:pt x="1193" y="500"/>
                    <a:pt x="1169" y="254"/>
                    <a:pt x="1004" y="118"/>
                  </a:cubicBezTo>
                  <a:close/>
                  <a:moveTo>
                    <a:pt x="1001" y="620"/>
                  </a:moveTo>
                  <a:cubicBezTo>
                    <a:pt x="889" y="756"/>
                    <a:pt x="689" y="775"/>
                    <a:pt x="553" y="663"/>
                  </a:cubicBezTo>
                  <a:cubicBezTo>
                    <a:pt x="418" y="551"/>
                    <a:pt x="399" y="350"/>
                    <a:pt x="511" y="215"/>
                  </a:cubicBezTo>
                  <a:cubicBezTo>
                    <a:pt x="623" y="79"/>
                    <a:pt x="823" y="60"/>
                    <a:pt x="959" y="172"/>
                  </a:cubicBezTo>
                  <a:cubicBezTo>
                    <a:pt x="1094" y="284"/>
                    <a:pt x="1113" y="485"/>
                    <a:pt x="1001" y="620"/>
                  </a:cubicBezTo>
                  <a:close/>
                </a:path>
              </a:pathLst>
            </a:custGeom>
            <a:solidFill>
              <a:srgbClr val="005F83"/>
            </a:solidFill>
            <a:ln>
              <a:noFill/>
            </a:ln>
          </p:spPr>
          <p:txBody>
            <a:bodyPr vert="horz" wrap="square" lIns="51435" tIns="25718" rIns="51435" bIns="25718" numCol="1" anchor="t" anchorCtr="0" compatLnSpc="1">
              <a:prstTxWarp prst="textNoShape">
                <a:avLst/>
              </a:prstTxWarp>
            </a:bodyPr>
            <a:lstStyle/>
            <a:p>
              <a:endParaRPr lang="en-IE" sz="1013"/>
            </a:p>
          </p:txBody>
        </p:sp>
        <p:sp>
          <p:nvSpPr>
            <p:cNvPr id="82" name="Freeform 14">
              <a:extLst>
                <a:ext uri="{FF2B5EF4-FFF2-40B4-BE49-F238E27FC236}">
                  <a16:creationId xmlns:a16="http://schemas.microsoft.com/office/drawing/2014/main" id="{E83A5B8E-6A84-4566-B217-6B97ABC668C9}"/>
                </a:ext>
              </a:extLst>
            </p:cNvPr>
            <p:cNvSpPr>
              <a:spLocks noEditPoints="1"/>
            </p:cNvSpPr>
            <p:nvPr/>
          </p:nvSpPr>
          <p:spPr bwMode="auto">
            <a:xfrm>
              <a:off x="6929515" y="3038166"/>
              <a:ext cx="1359977" cy="1955754"/>
            </a:xfrm>
            <a:custGeom>
              <a:avLst/>
              <a:gdLst>
                <a:gd name="T0" fmla="*/ 657 w 846"/>
                <a:gd name="T1" fmla="*/ 136 h 1216"/>
                <a:gd name="T2" fmla="*/ 110 w 846"/>
                <a:gd name="T3" fmla="*/ 189 h 1216"/>
                <a:gd name="T4" fmla="*/ 40 w 846"/>
                <a:gd name="T5" fmla="*/ 557 h 1216"/>
                <a:gd name="T6" fmla="*/ 219 w 846"/>
                <a:gd name="T7" fmla="*/ 1121 h 1216"/>
                <a:gd name="T8" fmla="*/ 335 w 846"/>
                <a:gd name="T9" fmla="*/ 1190 h 1216"/>
                <a:gd name="T10" fmla="*/ 364 w 846"/>
                <a:gd name="T11" fmla="*/ 1216 h 1216"/>
                <a:gd name="T12" fmla="*/ 224 w 846"/>
                <a:gd name="T13" fmla="*/ 778 h 1216"/>
                <a:gd name="T14" fmla="*/ 709 w 846"/>
                <a:gd name="T15" fmla="*/ 684 h 1216"/>
                <a:gd name="T16" fmla="*/ 657 w 846"/>
                <a:gd name="T17" fmla="*/ 136 h 1216"/>
                <a:gd name="T18" fmla="*/ 655 w 846"/>
                <a:gd name="T19" fmla="*/ 639 h 1216"/>
                <a:gd name="T20" fmla="*/ 207 w 846"/>
                <a:gd name="T21" fmla="*/ 682 h 1216"/>
                <a:gd name="T22" fmla="*/ 164 w 846"/>
                <a:gd name="T23" fmla="*/ 234 h 1216"/>
                <a:gd name="T24" fmla="*/ 612 w 846"/>
                <a:gd name="T25" fmla="*/ 191 h 1216"/>
                <a:gd name="T26" fmla="*/ 655 w 846"/>
                <a:gd name="T27" fmla="*/ 639 h 1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46" h="1216">
                  <a:moveTo>
                    <a:pt x="657" y="136"/>
                  </a:moveTo>
                  <a:cubicBezTo>
                    <a:pt x="492" y="0"/>
                    <a:pt x="247" y="23"/>
                    <a:pt x="110" y="189"/>
                  </a:cubicBezTo>
                  <a:cubicBezTo>
                    <a:pt x="22" y="295"/>
                    <a:pt x="0" y="435"/>
                    <a:pt x="40" y="557"/>
                  </a:cubicBezTo>
                  <a:cubicBezTo>
                    <a:pt x="219" y="1121"/>
                    <a:pt x="219" y="1121"/>
                    <a:pt x="219" y="1121"/>
                  </a:cubicBezTo>
                  <a:cubicBezTo>
                    <a:pt x="260" y="1137"/>
                    <a:pt x="299" y="1160"/>
                    <a:pt x="335" y="1190"/>
                  </a:cubicBezTo>
                  <a:cubicBezTo>
                    <a:pt x="345" y="1198"/>
                    <a:pt x="354" y="1207"/>
                    <a:pt x="364" y="1216"/>
                  </a:cubicBezTo>
                  <a:cubicBezTo>
                    <a:pt x="224" y="778"/>
                    <a:pt x="224" y="778"/>
                    <a:pt x="224" y="778"/>
                  </a:cubicBezTo>
                  <a:cubicBezTo>
                    <a:pt x="385" y="865"/>
                    <a:pt x="589" y="830"/>
                    <a:pt x="709" y="684"/>
                  </a:cubicBezTo>
                  <a:cubicBezTo>
                    <a:pt x="846" y="518"/>
                    <a:pt x="823" y="273"/>
                    <a:pt x="657" y="136"/>
                  </a:cubicBezTo>
                  <a:close/>
                  <a:moveTo>
                    <a:pt x="655" y="639"/>
                  </a:moveTo>
                  <a:cubicBezTo>
                    <a:pt x="543" y="775"/>
                    <a:pt x="342" y="794"/>
                    <a:pt x="207" y="682"/>
                  </a:cubicBezTo>
                  <a:cubicBezTo>
                    <a:pt x="71" y="570"/>
                    <a:pt x="52" y="369"/>
                    <a:pt x="164" y="234"/>
                  </a:cubicBezTo>
                  <a:cubicBezTo>
                    <a:pt x="276" y="98"/>
                    <a:pt x="477" y="79"/>
                    <a:pt x="612" y="191"/>
                  </a:cubicBezTo>
                  <a:cubicBezTo>
                    <a:pt x="748" y="303"/>
                    <a:pt x="767" y="503"/>
                    <a:pt x="655" y="639"/>
                  </a:cubicBezTo>
                  <a:close/>
                </a:path>
              </a:pathLst>
            </a:custGeom>
            <a:solidFill>
              <a:srgbClr val="A7BB9D"/>
            </a:solidFill>
            <a:ln>
              <a:noFill/>
            </a:ln>
          </p:spPr>
          <p:txBody>
            <a:bodyPr vert="horz" wrap="square" lIns="51435" tIns="25718" rIns="51435" bIns="25718" numCol="1" anchor="t" anchorCtr="0" compatLnSpc="1">
              <a:prstTxWarp prst="textNoShape">
                <a:avLst/>
              </a:prstTxWarp>
            </a:bodyPr>
            <a:lstStyle/>
            <a:p>
              <a:endParaRPr lang="en-IE" sz="1013"/>
            </a:p>
          </p:txBody>
        </p:sp>
      </p:grpSp>
      <p:sp>
        <p:nvSpPr>
          <p:cNvPr id="72" name="Freeform: Shape 71">
            <a:extLst>
              <a:ext uri="{FF2B5EF4-FFF2-40B4-BE49-F238E27FC236}">
                <a16:creationId xmlns:a16="http://schemas.microsoft.com/office/drawing/2014/main" id="{F6A5A153-50DD-4A09-AC3C-4CC238C7E49C}"/>
              </a:ext>
            </a:extLst>
          </p:cNvPr>
          <p:cNvSpPr/>
          <p:nvPr/>
        </p:nvSpPr>
        <p:spPr>
          <a:xfrm>
            <a:off x="5699251" y="2812681"/>
            <a:ext cx="975520" cy="922000"/>
          </a:xfrm>
          <a:custGeom>
            <a:avLst/>
            <a:gdLst>
              <a:gd name="connsiteX0" fmla="*/ 262574 w 1426179"/>
              <a:gd name="connsiteY0" fmla="*/ 0 h 1347933"/>
              <a:gd name="connsiteX1" fmla="*/ 1149933 w 1426179"/>
              <a:gd name="connsiteY1" fmla="*/ 0 h 1347933"/>
              <a:gd name="connsiteX2" fmla="*/ 1426179 w 1426179"/>
              <a:gd name="connsiteY2" fmla="*/ 823658 h 1347933"/>
              <a:gd name="connsiteX3" fmla="*/ 718114 w 1426179"/>
              <a:gd name="connsiteY3" fmla="*/ 1347933 h 1347933"/>
              <a:gd name="connsiteX4" fmla="*/ 0 w 1426179"/>
              <a:gd name="connsiteY4" fmla="*/ 835595 h 1347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6179" h="1347933">
                <a:moveTo>
                  <a:pt x="262574" y="0"/>
                </a:moveTo>
                <a:lnTo>
                  <a:pt x="1149933" y="0"/>
                </a:lnTo>
                <a:lnTo>
                  <a:pt x="1426179" y="823658"/>
                </a:lnTo>
                <a:lnTo>
                  <a:pt x="718114" y="1347933"/>
                </a:lnTo>
                <a:lnTo>
                  <a:pt x="0" y="835595"/>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05740" rIns="51435" bIns="25718" numCol="1" spcCol="0" rtlCol="0" fromWordArt="0" anchor="t" anchorCtr="0" forceAA="0" compatLnSpc="1">
            <a:prstTxWarp prst="textNoShape">
              <a:avLst/>
            </a:prstTxWarp>
            <a:noAutofit/>
          </a:bodyPr>
          <a:lstStyle/>
          <a:p>
            <a:pPr algn="ctr">
              <a:lnSpc>
                <a:spcPts val="1469"/>
              </a:lnSpc>
            </a:pPr>
            <a:endParaRPr lang="en-IE" sz="1200" b="1">
              <a:solidFill>
                <a:schemeClr val="bg2">
                  <a:lumMod val="50000"/>
                </a:schemeClr>
              </a:solidFill>
              <a:ea typeface="Outfit Bold" pitchFamily="34" charset="-122"/>
            </a:endParaRPr>
          </a:p>
        </p:txBody>
      </p:sp>
      <p:pic>
        <p:nvPicPr>
          <p:cNvPr id="75" name="Graphic 74" descr="Megaphone">
            <a:extLst>
              <a:ext uri="{FF2B5EF4-FFF2-40B4-BE49-F238E27FC236}">
                <a16:creationId xmlns:a16="http://schemas.microsoft.com/office/drawing/2014/main" id="{43739888-CD9D-4DEA-9C6F-12E5E6FDA1C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5570" y="2616071"/>
            <a:ext cx="496701" cy="496701"/>
          </a:xfrm>
          <a:prstGeom prst="rect">
            <a:avLst/>
          </a:prstGeom>
        </p:spPr>
      </p:pic>
      <p:pic>
        <p:nvPicPr>
          <p:cNvPr id="3" name="Graphic 2" descr="Gears with solid fill">
            <a:extLst>
              <a:ext uri="{FF2B5EF4-FFF2-40B4-BE49-F238E27FC236}">
                <a16:creationId xmlns:a16="http://schemas.microsoft.com/office/drawing/2014/main" id="{FEDAB844-76F8-32E3-CC72-901C6BE7AB8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08486" y="2624904"/>
            <a:ext cx="551252" cy="551252"/>
          </a:xfrm>
          <a:prstGeom prst="rect">
            <a:avLst/>
          </a:prstGeom>
          <a:effectLst/>
        </p:spPr>
      </p:pic>
      <p:pic>
        <p:nvPicPr>
          <p:cNvPr id="12" name="Graphic 11" descr="Research with solid fill">
            <a:extLst>
              <a:ext uri="{FF2B5EF4-FFF2-40B4-BE49-F238E27FC236}">
                <a16:creationId xmlns:a16="http://schemas.microsoft.com/office/drawing/2014/main" id="{B1B65DBC-F3E2-DFBA-2073-B3A2089CA9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64313" y="1941414"/>
            <a:ext cx="445853" cy="445853"/>
          </a:xfrm>
          <a:prstGeom prst="rect">
            <a:avLst/>
          </a:prstGeom>
          <a:effectLst/>
        </p:spPr>
      </p:pic>
      <p:sp>
        <p:nvSpPr>
          <p:cNvPr id="19" name="Text 1">
            <a:extLst>
              <a:ext uri="{FF2B5EF4-FFF2-40B4-BE49-F238E27FC236}">
                <a16:creationId xmlns:a16="http://schemas.microsoft.com/office/drawing/2014/main" id="{C2A44CBC-D1FE-74C6-31B0-E6451DBB1C42}"/>
              </a:ext>
            </a:extLst>
          </p:cNvPr>
          <p:cNvSpPr/>
          <p:nvPr/>
        </p:nvSpPr>
        <p:spPr>
          <a:xfrm>
            <a:off x="3670236" y="1313553"/>
            <a:ext cx="5173886" cy="307777"/>
          </a:xfrm>
          <a:prstGeom prst="rect">
            <a:avLst/>
          </a:prstGeom>
          <a:noFill/>
        </p:spPr>
        <p:txBody>
          <a:bodyPr wrap="square" lIns="0" rIns="0" rtlCol="0" anchor="b">
            <a:spAutoFit/>
          </a:bodyPr>
          <a:lstStyle/>
          <a:p>
            <a:pPr algn="ctr"/>
            <a:r>
              <a:rPr lang="en-IE">
                <a:solidFill>
                  <a:schemeClr val="tx1"/>
                </a:solidFill>
              </a:rPr>
              <a:t>Fosters inclusiveness, acceptance, and cross-functional impact.</a:t>
            </a:r>
          </a:p>
        </p:txBody>
      </p:sp>
      <p:sp>
        <p:nvSpPr>
          <p:cNvPr id="30" name="Text 8"/>
          <p:cNvSpPr/>
          <p:nvPr/>
        </p:nvSpPr>
        <p:spPr>
          <a:xfrm>
            <a:off x="1060226" y="1288026"/>
            <a:ext cx="2124000" cy="307777"/>
          </a:xfrm>
          <a:prstGeom prst="rect">
            <a:avLst/>
          </a:prstGeom>
          <a:noFill/>
        </p:spPr>
        <p:txBody>
          <a:bodyPr wrap="square" lIns="0" rIns="0" rtlCol="0" anchor="b">
            <a:spAutoFit/>
          </a:bodyPr>
          <a:lstStyle/>
          <a:p>
            <a:r>
              <a:rPr lang="en-IE">
                <a:solidFill>
                  <a:schemeClr val="accent6"/>
                </a:solidFill>
                <a:latin typeface="Arial" panose="020B0604020202020204" pitchFamily="34" charset="0"/>
                <a:cs typeface="Arial" panose="020B0604020202020204" pitchFamily="34" charset="0"/>
              </a:rPr>
              <a:t>Competing priorities</a:t>
            </a:r>
          </a:p>
        </p:txBody>
      </p:sp>
      <p:grpSp>
        <p:nvGrpSpPr>
          <p:cNvPr id="47" name="Group 46">
            <a:extLst>
              <a:ext uri="{FF2B5EF4-FFF2-40B4-BE49-F238E27FC236}">
                <a16:creationId xmlns:a16="http://schemas.microsoft.com/office/drawing/2014/main" id="{52B3B7F4-BB7C-BD76-A742-250F7D228B40}"/>
              </a:ext>
            </a:extLst>
          </p:cNvPr>
          <p:cNvGrpSpPr/>
          <p:nvPr/>
        </p:nvGrpSpPr>
        <p:grpSpPr>
          <a:xfrm>
            <a:off x="299879" y="1126449"/>
            <a:ext cx="634795" cy="634795"/>
            <a:chOff x="2237600" y="1342759"/>
            <a:chExt cx="634795" cy="634795"/>
          </a:xfrm>
        </p:grpSpPr>
        <p:sp>
          <p:nvSpPr>
            <p:cNvPr id="42" name="Oval 41">
              <a:extLst>
                <a:ext uri="{FF2B5EF4-FFF2-40B4-BE49-F238E27FC236}">
                  <a16:creationId xmlns:a16="http://schemas.microsoft.com/office/drawing/2014/main" id="{985E9B21-4DBC-D4A5-7ECE-E67FEF606946}"/>
                </a:ext>
              </a:extLst>
            </p:cNvPr>
            <p:cNvSpPr/>
            <p:nvPr/>
          </p:nvSpPr>
          <p:spPr>
            <a:xfrm>
              <a:off x="2237600" y="1342759"/>
              <a:ext cx="634795" cy="63479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pic>
          <p:nvPicPr>
            <p:cNvPr id="37" name="Picture 36">
              <a:extLst>
                <a:ext uri="{FF2B5EF4-FFF2-40B4-BE49-F238E27FC236}">
                  <a16:creationId xmlns:a16="http://schemas.microsoft.com/office/drawing/2014/main" id="{29F0F70A-2CFC-F3C8-0443-667D70291644}"/>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2365743" y="1481922"/>
              <a:ext cx="358068" cy="358068"/>
            </a:xfrm>
            <a:prstGeom prst="rect">
              <a:avLst/>
            </a:prstGeom>
          </p:spPr>
        </p:pic>
      </p:grpSp>
      <p:sp>
        <p:nvSpPr>
          <p:cNvPr id="2" name="object 6">
            <a:extLst>
              <a:ext uri="{FF2B5EF4-FFF2-40B4-BE49-F238E27FC236}">
                <a16:creationId xmlns:a16="http://schemas.microsoft.com/office/drawing/2014/main" id="{A59C7DB7-51D8-1C61-C060-89DB79E322C0}"/>
              </a:ext>
            </a:extLst>
          </p:cNvPr>
          <p:cNvSpPr txBox="1">
            <a:spLocks/>
          </p:cNvSpPr>
          <p:nvPr/>
        </p:nvSpPr>
        <p:spPr>
          <a:xfrm>
            <a:off x="425670" y="228674"/>
            <a:ext cx="2419741" cy="500025"/>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solidFill>
                  <a:schemeClr val="accent6"/>
                </a:solidFill>
              </a:rPr>
              <a:t>Challenges</a:t>
            </a:r>
            <a:endParaRPr lang="en-IE" sz="3300" spc="-9">
              <a:solidFill>
                <a:schemeClr val="accent6"/>
              </a:solidFill>
            </a:endParaRPr>
          </a:p>
        </p:txBody>
      </p:sp>
      <p:sp>
        <p:nvSpPr>
          <p:cNvPr id="11" name="TextBox 10">
            <a:extLst>
              <a:ext uri="{FF2B5EF4-FFF2-40B4-BE49-F238E27FC236}">
                <a16:creationId xmlns:a16="http://schemas.microsoft.com/office/drawing/2014/main" id="{6612067E-E063-D768-1647-AF2ED112164A}"/>
              </a:ext>
            </a:extLst>
          </p:cNvPr>
          <p:cNvSpPr txBox="1"/>
          <p:nvPr/>
        </p:nvSpPr>
        <p:spPr>
          <a:xfrm>
            <a:off x="5728051" y="2984090"/>
            <a:ext cx="943010" cy="477054"/>
          </a:xfrm>
          <a:prstGeom prst="rect">
            <a:avLst/>
          </a:prstGeom>
          <a:noFill/>
        </p:spPr>
        <p:txBody>
          <a:bodyPr wrap="square" lIns="0" rIns="0" rtlCol="0" anchor="b">
            <a:spAutoFit/>
          </a:bodyPr>
          <a:lstStyle/>
          <a:p>
            <a:pPr algn="ctr">
              <a:lnSpc>
                <a:spcPts val="1469"/>
              </a:lnSpc>
            </a:pPr>
            <a:r>
              <a:rPr lang="en-IE" sz="1200" b="1">
                <a:solidFill>
                  <a:srgbClr val="4D4D4D"/>
                </a:solidFill>
                <a:ea typeface="Outfit Bold" pitchFamily="34" charset="-122"/>
              </a:rPr>
              <a:t>Digital Living Lab</a:t>
            </a:r>
          </a:p>
        </p:txBody>
      </p:sp>
      <p:sp>
        <p:nvSpPr>
          <p:cNvPr id="27" name="Text 6"/>
          <p:cNvSpPr/>
          <p:nvPr/>
        </p:nvSpPr>
        <p:spPr>
          <a:xfrm>
            <a:off x="1060226" y="3044931"/>
            <a:ext cx="2124000" cy="307777"/>
          </a:xfrm>
          <a:prstGeom prst="rect">
            <a:avLst/>
          </a:prstGeom>
          <a:noFill/>
        </p:spPr>
        <p:txBody>
          <a:bodyPr wrap="square" lIns="0" rIns="0" rtlCol="0" anchor="b">
            <a:spAutoFit/>
          </a:bodyPr>
          <a:lstStyle/>
          <a:p>
            <a:r>
              <a:rPr lang="en-IE">
                <a:solidFill>
                  <a:schemeClr val="accent6"/>
                </a:solidFill>
                <a:latin typeface="Arial" panose="020B0604020202020204" pitchFamily="34" charset="0"/>
                <a:cs typeface="Arial" panose="020B0604020202020204" pitchFamily="34" charset="0"/>
              </a:rPr>
              <a:t>Skills and knowledge gaps</a:t>
            </a:r>
          </a:p>
        </p:txBody>
      </p:sp>
      <p:grpSp>
        <p:nvGrpSpPr>
          <p:cNvPr id="49" name="Group 48">
            <a:extLst>
              <a:ext uri="{FF2B5EF4-FFF2-40B4-BE49-F238E27FC236}">
                <a16:creationId xmlns:a16="http://schemas.microsoft.com/office/drawing/2014/main" id="{BB4C3605-DEB9-062C-0C66-DB18D51148FB}"/>
              </a:ext>
            </a:extLst>
          </p:cNvPr>
          <p:cNvGrpSpPr/>
          <p:nvPr/>
        </p:nvGrpSpPr>
        <p:grpSpPr>
          <a:xfrm>
            <a:off x="299879" y="2881773"/>
            <a:ext cx="634795" cy="634795"/>
            <a:chOff x="2237600" y="2714479"/>
            <a:chExt cx="634795" cy="634795"/>
          </a:xfrm>
        </p:grpSpPr>
        <p:sp>
          <p:nvSpPr>
            <p:cNvPr id="45" name="Oval 44">
              <a:extLst>
                <a:ext uri="{FF2B5EF4-FFF2-40B4-BE49-F238E27FC236}">
                  <a16:creationId xmlns:a16="http://schemas.microsoft.com/office/drawing/2014/main" id="{A4D0086F-F17E-F0AC-EB48-D0B25B3238F9}"/>
                </a:ext>
              </a:extLst>
            </p:cNvPr>
            <p:cNvSpPr/>
            <p:nvPr/>
          </p:nvSpPr>
          <p:spPr>
            <a:xfrm>
              <a:off x="2237600" y="2714479"/>
              <a:ext cx="634795" cy="63479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pic>
          <p:nvPicPr>
            <p:cNvPr id="39" name="Picture 38">
              <a:extLst>
                <a:ext uri="{FF2B5EF4-FFF2-40B4-BE49-F238E27FC236}">
                  <a16:creationId xmlns:a16="http://schemas.microsoft.com/office/drawing/2014/main" id="{6526E57D-AE48-CB1A-DD49-9BD43598058C}"/>
                </a:ext>
              </a:extLst>
            </p:cNvPr>
            <p:cNvPicPr>
              <a:picLocks noChangeAspect="1"/>
            </p:cNvPicPr>
            <p:nvPr/>
          </p:nvPicPr>
          <p:blipFill>
            <a:blip r:embed="rId8">
              <a:biLevel thresh="25000"/>
            </a:blip>
            <a:stretch>
              <a:fillRect/>
            </a:stretch>
          </p:blipFill>
          <p:spPr>
            <a:xfrm>
              <a:off x="2374132" y="2847566"/>
              <a:ext cx="363944" cy="363944"/>
            </a:xfrm>
            <a:prstGeom prst="rect">
              <a:avLst/>
            </a:prstGeom>
          </p:spPr>
        </p:pic>
      </p:grpSp>
      <p:sp>
        <p:nvSpPr>
          <p:cNvPr id="23" name="Text 4"/>
          <p:cNvSpPr/>
          <p:nvPr/>
        </p:nvSpPr>
        <p:spPr>
          <a:xfrm>
            <a:off x="1060226" y="2059130"/>
            <a:ext cx="2124000" cy="523220"/>
          </a:xfrm>
          <a:prstGeom prst="rect">
            <a:avLst/>
          </a:prstGeom>
          <a:noFill/>
        </p:spPr>
        <p:txBody>
          <a:bodyPr wrap="square" lIns="0" rIns="0" rtlCol="0" anchor="b">
            <a:spAutoFit/>
          </a:bodyPr>
          <a:lstStyle/>
          <a:p>
            <a:r>
              <a:rPr lang="en-IE">
                <a:solidFill>
                  <a:schemeClr val="accent6"/>
                </a:solidFill>
                <a:latin typeface="Arial" panose="020B0604020202020204" pitchFamily="34" charset="0"/>
                <a:cs typeface="Arial" panose="020B0604020202020204" pitchFamily="34" charset="0"/>
              </a:rPr>
              <a:t>Disrupting change and Resistance to change </a:t>
            </a:r>
          </a:p>
        </p:txBody>
      </p:sp>
      <p:grpSp>
        <p:nvGrpSpPr>
          <p:cNvPr id="48" name="Group 47">
            <a:extLst>
              <a:ext uri="{FF2B5EF4-FFF2-40B4-BE49-F238E27FC236}">
                <a16:creationId xmlns:a16="http://schemas.microsoft.com/office/drawing/2014/main" id="{C9978364-E0E5-DF85-5909-4C197A2718D4}"/>
              </a:ext>
            </a:extLst>
          </p:cNvPr>
          <p:cNvGrpSpPr/>
          <p:nvPr/>
        </p:nvGrpSpPr>
        <p:grpSpPr>
          <a:xfrm>
            <a:off x="299879" y="2004111"/>
            <a:ext cx="634795" cy="634795"/>
            <a:chOff x="2237600" y="2053008"/>
            <a:chExt cx="634795" cy="634795"/>
          </a:xfrm>
        </p:grpSpPr>
        <p:sp>
          <p:nvSpPr>
            <p:cNvPr id="43" name="Oval 42">
              <a:extLst>
                <a:ext uri="{FF2B5EF4-FFF2-40B4-BE49-F238E27FC236}">
                  <a16:creationId xmlns:a16="http://schemas.microsoft.com/office/drawing/2014/main" id="{E89D0A17-9D8E-A36E-6EB8-35CB25E09CD5}"/>
                </a:ext>
              </a:extLst>
            </p:cNvPr>
            <p:cNvSpPr/>
            <p:nvPr/>
          </p:nvSpPr>
          <p:spPr>
            <a:xfrm>
              <a:off x="2237600" y="2053008"/>
              <a:ext cx="634795" cy="63479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grpSp>
          <p:nvGrpSpPr>
            <p:cNvPr id="36" name="Group 35">
              <a:extLst>
                <a:ext uri="{FF2B5EF4-FFF2-40B4-BE49-F238E27FC236}">
                  <a16:creationId xmlns:a16="http://schemas.microsoft.com/office/drawing/2014/main" id="{BF358DF4-3292-CEF3-BC4F-2C1F8154E555}"/>
                </a:ext>
              </a:extLst>
            </p:cNvPr>
            <p:cNvGrpSpPr/>
            <p:nvPr/>
          </p:nvGrpSpPr>
          <p:grpSpPr>
            <a:xfrm>
              <a:off x="2358508" y="2191315"/>
              <a:ext cx="389079" cy="350017"/>
              <a:chOff x="3019199" y="2419912"/>
              <a:chExt cx="472369" cy="424946"/>
            </a:xfrm>
          </p:grpSpPr>
          <p:grpSp>
            <p:nvGrpSpPr>
              <p:cNvPr id="21" name="Group 20">
                <a:extLst>
                  <a:ext uri="{FF2B5EF4-FFF2-40B4-BE49-F238E27FC236}">
                    <a16:creationId xmlns:a16="http://schemas.microsoft.com/office/drawing/2014/main" id="{F294F849-5630-71BF-3E55-DB96E1332435}"/>
                  </a:ext>
                </a:extLst>
              </p:cNvPr>
              <p:cNvGrpSpPr/>
              <p:nvPr/>
            </p:nvGrpSpPr>
            <p:grpSpPr>
              <a:xfrm rot="20916327">
                <a:off x="3019199" y="2419912"/>
                <a:ext cx="291179" cy="424946"/>
                <a:chOff x="2976993" y="2369820"/>
                <a:chExt cx="328388" cy="479249"/>
              </a:xfrm>
            </p:grpSpPr>
            <p:pic>
              <p:nvPicPr>
                <p:cNvPr id="15" name="Graphic 14" descr="Clenched Fist with solid fill">
                  <a:extLst>
                    <a:ext uri="{FF2B5EF4-FFF2-40B4-BE49-F238E27FC236}">
                      <a16:creationId xmlns:a16="http://schemas.microsoft.com/office/drawing/2014/main" id="{EBC12EB8-8207-8108-1773-A389DDC0A6B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rot="20095277">
                  <a:off x="2976993" y="2369820"/>
                  <a:ext cx="328388" cy="396660"/>
                </a:xfrm>
                <a:prstGeom prst="rect">
                  <a:avLst/>
                </a:prstGeom>
              </p:spPr>
            </p:pic>
            <p:sp>
              <p:nvSpPr>
                <p:cNvPr id="17" name="Rectangle 16">
                  <a:extLst>
                    <a:ext uri="{FF2B5EF4-FFF2-40B4-BE49-F238E27FC236}">
                      <a16:creationId xmlns:a16="http://schemas.microsoft.com/office/drawing/2014/main" id="{97ECFE38-8983-762B-520E-A74CE974A1FE}"/>
                    </a:ext>
                  </a:extLst>
                </p:cNvPr>
                <p:cNvSpPr/>
                <p:nvPr/>
              </p:nvSpPr>
              <p:spPr>
                <a:xfrm rot="19965073">
                  <a:off x="3185775" y="2651283"/>
                  <a:ext cx="91268" cy="197786"/>
                </a:xfrm>
                <a:prstGeom prst="rect">
                  <a:avLst/>
                </a:prstGeom>
                <a:solidFill>
                  <a:srgbClr val="4D4D4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27543627-A2E6-8EC1-00C3-B27EA848BBBA}"/>
                  </a:ext>
                </a:extLst>
              </p:cNvPr>
              <p:cNvGrpSpPr/>
              <p:nvPr/>
            </p:nvGrpSpPr>
            <p:grpSpPr>
              <a:xfrm rot="683673" flipH="1">
                <a:off x="3200389" y="2419912"/>
                <a:ext cx="291179" cy="424946"/>
                <a:chOff x="2976993" y="2369820"/>
                <a:chExt cx="328388" cy="479249"/>
              </a:xfrm>
            </p:grpSpPr>
            <p:pic>
              <p:nvPicPr>
                <p:cNvPr id="25" name="Graphic 24" descr="Clenched Fist with solid fill">
                  <a:extLst>
                    <a:ext uri="{FF2B5EF4-FFF2-40B4-BE49-F238E27FC236}">
                      <a16:creationId xmlns:a16="http://schemas.microsoft.com/office/drawing/2014/main" id="{08C6E8A8-661A-315A-01B6-7CDCDBE565BA}"/>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rot="20095277">
                  <a:off x="2976993" y="2369820"/>
                  <a:ext cx="328388" cy="396660"/>
                </a:xfrm>
                <a:prstGeom prst="rect">
                  <a:avLst/>
                </a:prstGeom>
              </p:spPr>
            </p:pic>
            <p:sp>
              <p:nvSpPr>
                <p:cNvPr id="26" name="Rectangle 25">
                  <a:extLst>
                    <a:ext uri="{FF2B5EF4-FFF2-40B4-BE49-F238E27FC236}">
                      <a16:creationId xmlns:a16="http://schemas.microsoft.com/office/drawing/2014/main" id="{0E40C3CC-5DE7-436A-4D7B-911486001961}"/>
                    </a:ext>
                  </a:extLst>
                </p:cNvPr>
                <p:cNvSpPr/>
                <p:nvPr/>
              </p:nvSpPr>
              <p:spPr>
                <a:xfrm rot="19965073">
                  <a:off x="3185775" y="2651283"/>
                  <a:ext cx="91268" cy="197786"/>
                </a:xfrm>
                <a:prstGeom prst="rect">
                  <a:avLst/>
                </a:prstGeom>
                <a:solidFill>
                  <a:srgbClr val="4D4D4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grpSp>
        </p:grpSp>
      </p:grpSp>
      <p:sp>
        <p:nvSpPr>
          <p:cNvPr id="33" name="Text 10"/>
          <p:cNvSpPr/>
          <p:nvPr/>
        </p:nvSpPr>
        <p:spPr>
          <a:xfrm>
            <a:off x="1060226" y="3927456"/>
            <a:ext cx="2124000" cy="307777"/>
          </a:xfrm>
          <a:prstGeom prst="rect">
            <a:avLst/>
          </a:prstGeom>
          <a:noFill/>
        </p:spPr>
        <p:txBody>
          <a:bodyPr wrap="square" lIns="0" rIns="0" rtlCol="0" anchor="b">
            <a:spAutoFit/>
          </a:bodyPr>
          <a:lstStyle/>
          <a:p>
            <a:r>
              <a:rPr lang="en-IE">
                <a:solidFill>
                  <a:schemeClr val="accent6"/>
                </a:solidFill>
                <a:latin typeface="Arial" panose="020B0604020202020204" pitchFamily="34" charset="0"/>
                <a:cs typeface="Arial" panose="020B0604020202020204" pitchFamily="34" charset="0"/>
              </a:rPr>
              <a:t>Demonstrating value</a:t>
            </a:r>
          </a:p>
        </p:txBody>
      </p:sp>
      <p:grpSp>
        <p:nvGrpSpPr>
          <p:cNvPr id="50" name="Group 49">
            <a:extLst>
              <a:ext uri="{FF2B5EF4-FFF2-40B4-BE49-F238E27FC236}">
                <a16:creationId xmlns:a16="http://schemas.microsoft.com/office/drawing/2014/main" id="{8EE0254D-6F8B-8213-3DD7-ECE4DB2D7981}"/>
              </a:ext>
            </a:extLst>
          </p:cNvPr>
          <p:cNvGrpSpPr/>
          <p:nvPr/>
        </p:nvGrpSpPr>
        <p:grpSpPr>
          <a:xfrm>
            <a:off x="299879" y="3759435"/>
            <a:ext cx="634795" cy="634795"/>
            <a:chOff x="2237600" y="3557815"/>
            <a:chExt cx="634795" cy="634795"/>
          </a:xfrm>
        </p:grpSpPr>
        <p:sp>
          <p:nvSpPr>
            <p:cNvPr id="46" name="Oval 45">
              <a:extLst>
                <a:ext uri="{FF2B5EF4-FFF2-40B4-BE49-F238E27FC236}">
                  <a16:creationId xmlns:a16="http://schemas.microsoft.com/office/drawing/2014/main" id="{B2546ABA-7173-9DBA-07EF-52B4758FECA5}"/>
                </a:ext>
              </a:extLst>
            </p:cNvPr>
            <p:cNvSpPr/>
            <p:nvPr/>
          </p:nvSpPr>
          <p:spPr>
            <a:xfrm>
              <a:off x="2237600" y="3557815"/>
              <a:ext cx="634795" cy="63479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grpSp>
          <p:nvGrpSpPr>
            <p:cNvPr id="40" name="Group 39">
              <a:extLst>
                <a:ext uri="{FF2B5EF4-FFF2-40B4-BE49-F238E27FC236}">
                  <a16:creationId xmlns:a16="http://schemas.microsoft.com/office/drawing/2014/main" id="{EC377DC7-2068-66C8-6430-A24854B4954D}"/>
                </a:ext>
              </a:extLst>
            </p:cNvPr>
            <p:cNvGrpSpPr/>
            <p:nvPr/>
          </p:nvGrpSpPr>
          <p:grpSpPr>
            <a:xfrm>
              <a:off x="2363391" y="3698091"/>
              <a:ext cx="379298" cy="465221"/>
              <a:chOff x="3033686" y="3668680"/>
              <a:chExt cx="620180" cy="760670"/>
            </a:xfrm>
          </p:grpSpPr>
          <p:pic>
            <p:nvPicPr>
              <p:cNvPr id="29" name="Graphic 28" descr="Open hand with solid fill">
                <a:extLst>
                  <a:ext uri="{FF2B5EF4-FFF2-40B4-BE49-F238E27FC236}">
                    <a16:creationId xmlns:a16="http://schemas.microsoft.com/office/drawing/2014/main" id="{967CD2A0-DC0A-EEE5-B302-12F6507BB425}"/>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033686" y="3809170"/>
                <a:ext cx="620180" cy="620180"/>
              </a:xfrm>
              <a:prstGeom prst="rect">
                <a:avLst/>
              </a:prstGeom>
            </p:spPr>
          </p:pic>
          <p:pic>
            <p:nvPicPr>
              <p:cNvPr id="34" name="Graphic 33" descr="Diamond with solid fill">
                <a:extLst>
                  <a:ext uri="{FF2B5EF4-FFF2-40B4-BE49-F238E27FC236}">
                    <a16:creationId xmlns:a16="http://schemas.microsoft.com/office/drawing/2014/main" id="{1856AC40-F120-46DB-CBD9-9368407133F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213892" y="3668680"/>
                <a:ext cx="412858" cy="412858"/>
              </a:xfrm>
              <a:prstGeom prst="rect">
                <a:avLst/>
              </a:prstGeom>
            </p:spPr>
          </p:pic>
        </p:grpSp>
      </p:grpSp>
      <p:sp>
        <p:nvSpPr>
          <p:cNvPr id="51" name="object 6">
            <a:extLst>
              <a:ext uri="{FF2B5EF4-FFF2-40B4-BE49-F238E27FC236}">
                <a16:creationId xmlns:a16="http://schemas.microsoft.com/office/drawing/2014/main" id="{8AFE75F7-6479-3C54-89B1-333F0779B606}"/>
              </a:ext>
            </a:extLst>
          </p:cNvPr>
          <p:cNvSpPr txBox="1">
            <a:spLocks/>
          </p:cNvSpPr>
          <p:nvPr/>
        </p:nvSpPr>
        <p:spPr>
          <a:xfrm>
            <a:off x="3798378" y="234425"/>
            <a:ext cx="4917600" cy="992467"/>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solidFill>
                  <a:schemeClr val="accent6"/>
                </a:solidFill>
              </a:rPr>
              <a:t>Approach to operationalisation</a:t>
            </a:r>
          </a:p>
        </p:txBody>
      </p:sp>
      <p:cxnSp>
        <p:nvCxnSpPr>
          <p:cNvPr id="52" name="Straight Connector 51">
            <a:extLst>
              <a:ext uri="{FF2B5EF4-FFF2-40B4-BE49-F238E27FC236}">
                <a16:creationId xmlns:a16="http://schemas.microsoft.com/office/drawing/2014/main" id="{DABD389D-2914-D93D-E7A0-55A4CA7F4C80}"/>
              </a:ext>
            </a:extLst>
          </p:cNvPr>
          <p:cNvCxnSpPr>
            <a:cxnSpLocks/>
          </p:cNvCxnSpPr>
          <p:nvPr/>
        </p:nvCxnSpPr>
        <p:spPr>
          <a:xfrm>
            <a:off x="3374747" y="228674"/>
            <a:ext cx="0" cy="4681726"/>
          </a:xfrm>
          <a:prstGeom prst="line">
            <a:avLst/>
          </a:prstGeom>
          <a:ln w="28575">
            <a:solidFill>
              <a:srgbClr val="FFFFFF"/>
            </a:solidFill>
          </a:ln>
        </p:spPr>
        <p:style>
          <a:lnRef idx="1">
            <a:schemeClr val="accent1"/>
          </a:lnRef>
          <a:fillRef idx="0">
            <a:schemeClr val="accent1"/>
          </a:fillRef>
          <a:effectRef idx="0">
            <a:schemeClr val="accent1"/>
          </a:effectRef>
          <a:fontRef idx="minor">
            <a:schemeClr val="tx1"/>
          </a:fontRef>
        </p:style>
      </p:cxnSp>
      <p:pic>
        <p:nvPicPr>
          <p:cNvPr id="65" name="Graphic 64" descr="Books with solid fill">
            <a:extLst>
              <a:ext uri="{FF2B5EF4-FFF2-40B4-BE49-F238E27FC236}">
                <a16:creationId xmlns:a16="http://schemas.microsoft.com/office/drawing/2014/main" id="{CEE631E5-7689-A784-F913-3369A44EBB0E}"/>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5336908" y="3857202"/>
            <a:ext cx="466226" cy="466226"/>
          </a:xfrm>
          <a:prstGeom prst="rect">
            <a:avLst/>
          </a:prstGeom>
        </p:spPr>
      </p:pic>
      <p:pic>
        <p:nvPicPr>
          <p:cNvPr id="67" name="Graphic 66" descr="Classroom with solid fill">
            <a:extLst>
              <a:ext uri="{FF2B5EF4-FFF2-40B4-BE49-F238E27FC236}">
                <a16:creationId xmlns:a16="http://schemas.microsoft.com/office/drawing/2014/main" id="{750F921F-196B-E45E-7192-E6787BB8D354}"/>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6566750" y="3844406"/>
            <a:ext cx="468609" cy="468609"/>
          </a:xfrm>
          <a:prstGeom prst="rect">
            <a:avLst/>
          </a:prstGeom>
        </p:spPr>
      </p:pic>
    </p:spTree>
    <p:extLst>
      <p:ext uri="{BB962C8B-B14F-4D97-AF65-F5344CB8AC3E}">
        <p14:creationId xmlns:p14="http://schemas.microsoft.com/office/powerpoint/2010/main" val="1061881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EFDAF-262B-0223-C30A-C995B9B97C4D}"/>
            </a:ext>
          </a:extLst>
        </p:cNvPr>
        <p:cNvGrpSpPr/>
        <p:nvPr/>
      </p:nvGrpSpPr>
      <p:grpSpPr>
        <a:xfrm>
          <a:off x="0" y="0"/>
          <a:ext cx="0" cy="0"/>
          <a:chOff x="0" y="0"/>
          <a:chExt cx="0" cy="0"/>
        </a:xfrm>
      </p:grpSpPr>
      <p:sp>
        <p:nvSpPr>
          <p:cNvPr id="2" name="object 6">
            <a:extLst>
              <a:ext uri="{FF2B5EF4-FFF2-40B4-BE49-F238E27FC236}">
                <a16:creationId xmlns:a16="http://schemas.microsoft.com/office/drawing/2014/main" id="{027A4073-BBBA-8D9A-05CC-0D7C68A7F0E8}"/>
              </a:ext>
            </a:extLst>
          </p:cNvPr>
          <p:cNvSpPr txBox="1">
            <a:spLocks/>
          </p:cNvSpPr>
          <p:nvPr/>
        </p:nvSpPr>
        <p:spPr>
          <a:xfrm>
            <a:off x="360961" y="220980"/>
            <a:ext cx="8478239" cy="515414"/>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solidFill>
                  <a:srgbClr val="FFFF00"/>
                </a:solidFill>
              </a:rPr>
              <a:t>Current</a:t>
            </a:r>
            <a:r>
              <a:rPr lang="en-IE" sz="3200" spc="-9"/>
              <a:t> and expected impacts</a:t>
            </a:r>
          </a:p>
        </p:txBody>
      </p:sp>
      <p:sp>
        <p:nvSpPr>
          <p:cNvPr id="4" name="Rectangle: Rounded Corners 3">
            <a:extLst>
              <a:ext uri="{FF2B5EF4-FFF2-40B4-BE49-F238E27FC236}">
                <a16:creationId xmlns:a16="http://schemas.microsoft.com/office/drawing/2014/main" id="{A8AE47DF-68CE-F708-CB3D-EC292482FCD6}"/>
              </a:ext>
            </a:extLst>
          </p:cNvPr>
          <p:cNvSpPr/>
          <p:nvPr/>
        </p:nvSpPr>
        <p:spPr>
          <a:xfrm>
            <a:off x="2686038" y="972737"/>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44CED7DB-FF5B-CAEC-E5B8-5266945D4950}"/>
              </a:ext>
            </a:extLst>
          </p:cNvPr>
          <p:cNvSpPr/>
          <p:nvPr/>
        </p:nvSpPr>
        <p:spPr>
          <a:xfrm>
            <a:off x="4642412" y="972737"/>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6" name="Rectangle: Rounded Corners 25">
            <a:extLst>
              <a:ext uri="{FF2B5EF4-FFF2-40B4-BE49-F238E27FC236}">
                <a16:creationId xmlns:a16="http://schemas.microsoft.com/office/drawing/2014/main" id="{DF350B76-2D43-1B63-6718-454171EA0307}"/>
              </a:ext>
            </a:extLst>
          </p:cNvPr>
          <p:cNvSpPr/>
          <p:nvPr/>
        </p:nvSpPr>
        <p:spPr>
          <a:xfrm>
            <a:off x="2686038" y="2256555"/>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7" name="Rectangle: Rounded Corners 26">
            <a:extLst>
              <a:ext uri="{FF2B5EF4-FFF2-40B4-BE49-F238E27FC236}">
                <a16:creationId xmlns:a16="http://schemas.microsoft.com/office/drawing/2014/main" id="{A67A6EB4-7195-8C41-8A9D-5437976D5E3E}"/>
              </a:ext>
            </a:extLst>
          </p:cNvPr>
          <p:cNvSpPr/>
          <p:nvPr/>
        </p:nvSpPr>
        <p:spPr>
          <a:xfrm>
            <a:off x="4642412" y="2256555"/>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9" name="Rectangle: Rounded Corners 28">
            <a:extLst>
              <a:ext uri="{FF2B5EF4-FFF2-40B4-BE49-F238E27FC236}">
                <a16:creationId xmlns:a16="http://schemas.microsoft.com/office/drawing/2014/main" id="{8C277E40-1DA4-10A7-F08C-EA79EFEE4620}"/>
              </a:ext>
            </a:extLst>
          </p:cNvPr>
          <p:cNvSpPr/>
          <p:nvPr/>
        </p:nvSpPr>
        <p:spPr>
          <a:xfrm>
            <a:off x="2686038" y="3540373"/>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0" name="Rectangle: Rounded Corners 29">
            <a:extLst>
              <a:ext uri="{FF2B5EF4-FFF2-40B4-BE49-F238E27FC236}">
                <a16:creationId xmlns:a16="http://schemas.microsoft.com/office/drawing/2014/main" id="{D5D94F3B-945A-DEE7-1FB9-6FB913D71C13}"/>
              </a:ext>
            </a:extLst>
          </p:cNvPr>
          <p:cNvSpPr/>
          <p:nvPr/>
        </p:nvSpPr>
        <p:spPr>
          <a:xfrm>
            <a:off x="4642412" y="3540373"/>
            <a:ext cx="1815551" cy="1053842"/>
          </a:xfrm>
          <a:prstGeom prst="round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1" name="Text 8">
            <a:extLst>
              <a:ext uri="{FF2B5EF4-FFF2-40B4-BE49-F238E27FC236}">
                <a16:creationId xmlns:a16="http://schemas.microsoft.com/office/drawing/2014/main" id="{23AAFC5C-E2A6-93A9-6BCE-FD7918CDD7C8}"/>
              </a:ext>
            </a:extLst>
          </p:cNvPr>
          <p:cNvSpPr/>
          <p:nvPr/>
        </p:nvSpPr>
        <p:spPr>
          <a:xfrm>
            <a:off x="3019331" y="1021963"/>
            <a:ext cx="1148964" cy="276999"/>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Operation</a:t>
            </a:r>
          </a:p>
        </p:txBody>
      </p:sp>
      <p:sp>
        <p:nvSpPr>
          <p:cNvPr id="33" name="Text 8">
            <a:extLst>
              <a:ext uri="{FF2B5EF4-FFF2-40B4-BE49-F238E27FC236}">
                <a16:creationId xmlns:a16="http://schemas.microsoft.com/office/drawing/2014/main" id="{EB3E6702-CBCF-EEF0-01FD-3ED9A515C356}"/>
              </a:ext>
            </a:extLst>
          </p:cNvPr>
          <p:cNvSpPr/>
          <p:nvPr/>
        </p:nvSpPr>
        <p:spPr>
          <a:xfrm>
            <a:off x="4975705" y="1021963"/>
            <a:ext cx="1148964" cy="461665"/>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Education &amp; research</a:t>
            </a:r>
          </a:p>
        </p:txBody>
      </p:sp>
      <p:sp>
        <p:nvSpPr>
          <p:cNvPr id="34" name="Text 8">
            <a:extLst>
              <a:ext uri="{FF2B5EF4-FFF2-40B4-BE49-F238E27FC236}">
                <a16:creationId xmlns:a16="http://schemas.microsoft.com/office/drawing/2014/main" id="{BB479069-9ED2-AA83-90B7-18DEEFFD9FC6}"/>
              </a:ext>
            </a:extLst>
          </p:cNvPr>
          <p:cNvSpPr/>
          <p:nvPr/>
        </p:nvSpPr>
        <p:spPr>
          <a:xfrm>
            <a:off x="3019331" y="2291018"/>
            <a:ext cx="1148964" cy="276999"/>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Contractual</a:t>
            </a:r>
          </a:p>
        </p:txBody>
      </p:sp>
      <p:sp>
        <p:nvSpPr>
          <p:cNvPr id="35" name="Text 8">
            <a:extLst>
              <a:ext uri="{FF2B5EF4-FFF2-40B4-BE49-F238E27FC236}">
                <a16:creationId xmlns:a16="http://schemas.microsoft.com/office/drawing/2014/main" id="{AFDEF777-6290-4B34-97D6-A27A543F9546}"/>
              </a:ext>
            </a:extLst>
          </p:cNvPr>
          <p:cNvSpPr/>
          <p:nvPr/>
        </p:nvSpPr>
        <p:spPr>
          <a:xfrm>
            <a:off x="4694060" y="2291018"/>
            <a:ext cx="1712254" cy="461665"/>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Governance planning and coordination</a:t>
            </a:r>
          </a:p>
        </p:txBody>
      </p:sp>
      <p:sp>
        <p:nvSpPr>
          <p:cNvPr id="41" name="Text 8">
            <a:extLst>
              <a:ext uri="{FF2B5EF4-FFF2-40B4-BE49-F238E27FC236}">
                <a16:creationId xmlns:a16="http://schemas.microsoft.com/office/drawing/2014/main" id="{185D3A15-837B-4E90-4616-B87A548E3C5E}"/>
              </a:ext>
            </a:extLst>
          </p:cNvPr>
          <p:cNvSpPr/>
          <p:nvPr/>
        </p:nvSpPr>
        <p:spPr>
          <a:xfrm>
            <a:off x="3019331" y="3613522"/>
            <a:ext cx="1148964" cy="276999"/>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Societal</a:t>
            </a:r>
          </a:p>
        </p:txBody>
      </p:sp>
      <p:sp>
        <p:nvSpPr>
          <p:cNvPr id="42" name="Text 8">
            <a:extLst>
              <a:ext uri="{FF2B5EF4-FFF2-40B4-BE49-F238E27FC236}">
                <a16:creationId xmlns:a16="http://schemas.microsoft.com/office/drawing/2014/main" id="{3E6D3267-0E22-E69D-592E-D812DAB0B9AD}"/>
              </a:ext>
            </a:extLst>
          </p:cNvPr>
          <p:cNvSpPr/>
          <p:nvPr/>
        </p:nvSpPr>
        <p:spPr>
          <a:xfrm>
            <a:off x="4911715" y="3613522"/>
            <a:ext cx="1276945" cy="276999"/>
          </a:xfrm>
          <a:prstGeom prst="rect">
            <a:avLst/>
          </a:prstGeom>
          <a:noFill/>
        </p:spPr>
        <p:txBody>
          <a:bodyPr wrap="square" lIns="0" rIns="0" rtlCol="0" anchor="b">
            <a:spAutoFit/>
          </a:bodyPr>
          <a:lstStyle/>
          <a:p>
            <a:pPr algn="ctr"/>
            <a:r>
              <a:rPr lang="en-IE" sz="1200" b="1">
                <a:solidFill>
                  <a:srgbClr val="4D4D4D"/>
                </a:solidFill>
                <a:latin typeface="Arial" panose="020B0604020202020204" pitchFamily="34" charset="0"/>
                <a:cs typeface="Arial" panose="020B0604020202020204" pitchFamily="34" charset="0"/>
              </a:rPr>
              <a:t>Entrepreneurship</a:t>
            </a:r>
          </a:p>
        </p:txBody>
      </p:sp>
      <p:sp>
        <p:nvSpPr>
          <p:cNvPr id="45" name="TextBox 44">
            <a:extLst>
              <a:ext uri="{FF2B5EF4-FFF2-40B4-BE49-F238E27FC236}">
                <a16:creationId xmlns:a16="http://schemas.microsoft.com/office/drawing/2014/main" id="{8CB05176-EC1E-EE31-74B9-4A328CD759B2}"/>
              </a:ext>
            </a:extLst>
          </p:cNvPr>
          <p:cNvSpPr txBox="1"/>
          <p:nvPr/>
        </p:nvSpPr>
        <p:spPr>
          <a:xfrm>
            <a:off x="212141" y="948019"/>
            <a:ext cx="2569580" cy="600164"/>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00"/>
              </a:buClr>
              <a:buFont typeface="Wingdings" panose="05000000000000000000" pitchFamily="2" charset="2"/>
              <a:buChar char="ü"/>
            </a:pPr>
            <a:r>
              <a:rPr lang="en-IE" sz="1100" b="1">
                <a:solidFill>
                  <a:srgbClr val="FFFF00"/>
                </a:solidFill>
              </a:rPr>
              <a:t>Enhanced knowledge</a:t>
            </a:r>
          </a:p>
          <a:p>
            <a:pPr marL="171450" indent="-171450">
              <a:buClr>
                <a:srgbClr val="FFFF00"/>
              </a:buClr>
              <a:buFont typeface="Wingdings" panose="05000000000000000000" pitchFamily="2" charset="2"/>
              <a:buChar char="ü"/>
            </a:pPr>
            <a:r>
              <a:rPr lang="en-GB" sz="1100" b="1">
                <a:solidFill>
                  <a:srgbClr val="FFFF00"/>
                </a:solidFill>
              </a:rPr>
              <a:t>M&amp;R energy, CO2e, €, space usage, health, comfort, safety</a:t>
            </a:r>
          </a:p>
        </p:txBody>
      </p:sp>
      <p:sp>
        <p:nvSpPr>
          <p:cNvPr id="46" name="TextBox 45">
            <a:extLst>
              <a:ext uri="{FF2B5EF4-FFF2-40B4-BE49-F238E27FC236}">
                <a16:creationId xmlns:a16="http://schemas.microsoft.com/office/drawing/2014/main" id="{0354E3EF-E17D-73DA-6789-A244E9E6F2F8}"/>
              </a:ext>
            </a:extLst>
          </p:cNvPr>
          <p:cNvSpPr txBox="1"/>
          <p:nvPr/>
        </p:nvSpPr>
        <p:spPr>
          <a:xfrm>
            <a:off x="212141" y="1528255"/>
            <a:ext cx="2466000" cy="769441"/>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100" b="1"/>
              <a:t>Optimise operation &amp; space usage</a:t>
            </a:r>
          </a:p>
          <a:p>
            <a:pPr marL="171450" indent="-171450">
              <a:buClr>
                <a:srgbClr val="FFFFFF"/>
              </a:buClr>
              <a:buFont typeface="Wingdings" panose="05000000000000000000" pitchFamily="2" charset="2"/>
              <a:buChar char="Ø"/>
            </a:pPr>
            <a:r>
              <a:rPr lang="en-GB" sz="1100" b="1"/>
              <a:t>Enhance compliance and certifications </a:t>
            </a:r>
          </a:p>
        </p:txBody>
      </p:sp>
      <p:sp>
        <p:nvSpPr>
          <p:cNvPr id="49" name="TextBox 48">
            <a:extLst>
              <a:ext uri="{FF2B5EF4-FFF2-40B4-BE49-F238E27FC236}">
                <a16:creationId xmlns:a16="http://schemas.microsoft.com/office/drawing/2014/main" id="{A00B3988-620E-5917-B534-CE4256B93560}"/>
              </a:ext>
            </a:extLst>
          </p:cNvPr>
          <p:cNvSpPr txBox="1"/>
          <p:nvPr/>
        </p:nvSpPr>
        <p:spPr>
          <a:xfrm>
            <a:off x="212141" y="2483394"/>
            <a:ext cx="2465407" cy="600164"/>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100" b="1"/>
              <a:t>Validate built perf. vs design</a:t>
            </a:r>
          </a:p>
          <a:p>
            <a:pPr marL="171450" indent="-171450">
              <a:buClr>
                <a:srgbClr val="FFFFFF"/>
              </a:buClr>
              <a:buFont typeface="Wingdings" panose="05000000000000000000" pitchFamily="2" charset="2"/>
              <a:buChar char="Ø"/>
            </a:pPr>
            <a:r>
              <a:rPr lang="en-GB" sz="1100" b="1"/>
              <a:t>Validate commissioning</a:t>
            </a:r>
          </a:p>
          <a:p>
            <a:pPr marL="171450" indent="-171450">
              <a:buClr>
                <a:srgbClr val="FFFFFF"/>
              </a:buClr>
              <a:buFont typeface="Wingdings" panose="05000000000000000000" pitchFamily="2" charset="2"/>
              <a:buChar char="Ø"/>
            </a:pPr>
            <a:r>
              <a:rPr lang="en-GB" sz="1100" b="1"/>
              <a:t>Validate EPC</a:t>
            </a:r>
          </a:p>
        </p:txBody>
      </p:sp>
      <p:sp>
        <p:nvSpPr>
          <p:cNvPr id="50" name="TextBox 49">
            <a:extLst>
              <a:ext uri="{FF2B5EF4-FFF2-40B4-BE49-F238E27FC236}">
                <a16:creationId xmlns:a16="http://schemas.microsoft.com/office/drawing/2014/main" id="{312CD6CF-0C7C-AE6F-B3D3-01D7D14BB816}"/>
              </a:ext>
            </a:extLst>
          </p:cNvPr>
          <p:cNvSpPr txBox="1"/>
          <p:nvPr/>
        </p:nvSpPr>
        <p:spPr>
          <a:xfrm>
            <a:off x="207421" y="3642782"/>
            <a:ext cx="2205459" cy="430887"/>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00"/>
              </a:buClr>
              <a:buFont typeface="Wingdings" panose="05000000000000000000" pitchFamily="2" charset="2"/>
              <a:buChar char="ü"/>
            </a:pPr>
            <a:r>
              <a:rPr lang="en-GB" sz="1100" b="1">
                <a:solidFill>
                  <a:srgbClr val="FFFF00"/>
                </a:solidFill>
              </a:rPr>
              <a:t>Awareness of behavioural impacts</a:t>
            </a:r>
          </a:p>
        </p:txBody>
      </p:sp>
      <p:sp>
        <p:nvSpPr>
          <p:cNvPr id="51" name="TextBox 50">
            <a:extLst>
              <a:ext uri="{FF2B5EF4-FFF2-40B4-BE49-F238E27FC236}">
                <a16:creationId xmlns:a16="http://schemas.microsoft.com/office/drawing/2014/main" id="{960AFFBA-FA45-AA3A-7640-AB704690BD65}"/>
              </a:ext>
            </a:extLst>
          </p:cNvPr>
          <p:cNvSpPr txBox="1"/>
          <p:nvPr/>
        </p:nvSpPr>
        <p:spPr>
          <a:xfrm>
            <a:off x="207421" y="4043157"/>
            <a:ext cx="2408205" cy="430887"/>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100" b="1"/>
              <a:t>Embed neighbours’ energy demand to plan sharing</a:t>
            </a:r>
          </a:p>
        </p:txBody>
      </p:sp>
      <p:sp>
        <p:nvSpPr>
          <p:cNvPr id="52" name="TextBox 51">
            <a:extLst>
              <a:ext uri="{FF2B5EF4-FFF2-40B4-BE49-F238E27FC236}">
                <a16:creationId xmlns:a16="http://schemas.microsoft.com/office/drawing/2014/main" id="{6348F1F9-69F3-F889-1136-0E58B8F72882}"/>
              </a:ext>
            </a:extLst>
          </p:cNvPr>
          <p:cNvSpPr txBox="1"/>
          <p:nvPr/>
        </p:nvSpPr>
        <p:spPr>
          <a:xfrm>
            <a:off x="6576841" y="1097368"/>
            <a:ext cx="2321477" cy="430887"/>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00"/>
              </a:buClr>
              <a:buFont typeface="Wingdings" panose="05000000000000000000" pitchFamily="2" charset="2"/>
              <a:buChar char="ü"/>
            </a:pPr>
            <a:r>
              <a:rPr lang="en-GB" sz="1100" b="1">
                <a:solidFill>
                  <a:srgbClr val="FFFF00"/>
                </a:solidFill>
              </a:rPr>
              <a:t>Train and educate on building digitalisation &amp; ESG</a:t>
            </a:r>
          </a:p>
        </p:txBody>
      </p:sp>
      <p:sp>
        <p:nvSpPr>
          <p:cNvPr id="53" name="TextBox 52">
            <a:extLst>
              <a:ext uri="{FF2B5EF4-FFF2-40B4-BE49-F238E27FC236}">
                <a16:creationId xmlns:a16="http://schemas.microsoft.com/office/drawing/2014/main" id="{A48242D0-7A29-A909-408F-FB50D493C8C2}"/>
              </a:ext>
            </a:extLst>
          </p:cNvPr>
          <p:cNvSpPr txBox="1"/>
          <p:nvPr/>
        </p:nvSpPr>
        <p:spPr>
          <a:xfrm>
            <a:off x="6585895" y="1488304"/>
            <a:ext cx="2453246" cy="430887"/>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100" b="1"/>
              <a:t>Accelerate skills &amp; knowledge via DLL</a:t>
            </a:r>
          </a:p>
        </p:txBody>
      </p:sp>
      <p:sp>
        <p:nvSpPr>
          <p:cNvPr id="56" name="TextBox 55">
            <a:extLst>
              <a:ext uri="{FF2B5EF4-FFF2-40B4-BE49-F238E27FC236}">
                <a16:creationId xmlns:a16="http://schemas.microsoft.com/office/drawing/2014/main" id="{F28E414A-2175-0E93-2511-C2DA29672D0D}"/>
              </a:ext>
            </a:extLst>
          </p:cNvPr>
          <p:cNvSpPr txBox="1"/>
          <p:nvPr/>
        </p:nvSpPr>
        <p:spPr>
          <a:xfrm>
            <a:off x="6598786" y="2333433"/>
            <a:ext cx="2160000" cy="938719"/>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100" b="1"/>
              <a:t>Systematic reporting to governing bodies and recognition frameworks</a:t>
            </a:r>
          </a:p>
          <a:p>
            <a:pPr marL="171450" indent="-171450">
              <a:buClr>
                <a:srgbClr val="FFFFFF"/>
              </a:buClr>
              <a:buFont typeface="Wingdings" panose="05000000000000000000" pitchFamily="2" charset="2"/>
              <a:buChar char="Ø"/>
            </a:pPr>
            <a:r>
              <a:rPr lang="en-GB" sz="1100" b="1"/>
              <a:t>Transformation of strategies and policies</a:t>
            </a:r>
          </a:p>
        </p:txBody>
      </p:sp>
      <p:sp>
        <p:nvSpPr>
          <p:cNvPr id="57" name="TextBox 56">
            <a:extLst>
              <a:ext uri="{FF2B5EF4-FFF2-40B4-BE49-F238E27FC236}">
                <a16:creationId xmlns:a16="http://schemas.microsoft.com/office/drawing/2014/main" id="{C57B21A7-6052-517E-4AB0-9759A726ADB6}"/>
              </a:ext>
            </a:extLst>
          </p:cNvPr>
          <p:cNvSpPr txBox="1"/>
          <p:nvPr/>
        </p:nvSpPr>
        <p:spPr>
          <a:xfrm>
            <a:off x="6598786" y="3766158"/>
            <a:ext cx="2396548" cy="276999"/>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00"/>
              </a:buClr>
              <a:buFont typeface="Wingdings" panose="05000000000000000000" pitchFamily="2" charset="2"/>
              <a:buChar char="ü"/>
            </a:pPr>
            <a:r>
              <a:rPr lang="en-GB" sz="1200" b="1">
                <a:solidFill>
                  <a:srgbClr val="FFFF00"/>
                </a:solidFill>
              </a:rPr>
              <a:t>Partnerships and R&amp;I opp.</a:t>
            </a:r>
          </a:p>
        </p:txBody>
      </p:sp>
      <p:sp>
        <p:nvSpPr>
          <p:cNvPr id="60" name="TextBox 59">
            <a:extLst>
              <a:ext uri="{FF2B5EF4-FFF2-40B4-BE49-F238E27FC236}">
                <a16:creationId xmlns:a16="http://schemas.microsoft.com/office/drawing/2014/main" id="{2C7172BC-9717-38EF-33B3-0D90CBFA9A97}"/>
              </a:ext>
            </a:extLst>
          </p:cNvPr>
          <p:cNvSpPr txBox="1"/>
          <p:nvPr/>
        </p:nvSpPr>
        <p:spPr>
          <a:xfrm>
            <a:off x="6598786" y="3999267"/>
            <a:ext cx="2396548" cy="461665"/>
          </a:xfrm>
          <a:prstGeom prst="rect">
            <a:avLst/>
          </a:prstGeom>
          <a:noFill/>
          <a:ln>
            <a:noFill/>
          </a:ln>
        </p:spPr>
        <p:txBody>
          <a:bodyPr wrap="square" rtlCol="0">
            <a:spAutoFit/>
          </a:bodyPr>
          <a:lstStyle>
            <a:defPPr>
              <a:defRPr lang="en-US"/>
            </a:defPPr>
            <a:lvl1pPr marL="0" algn="l" defTabSz="1507846" rtl="0" eaLnBrk="1" latinLnBrk="0" hangingPunct="1">
              <a:defRPr sz="2968" kern="1200">
                <a:solidFill>
                  <a:schemeClr val="tx1"/>
                </a:solidFill>
                <a:latin typeface="+mn-lt"/>
                <a:ea typeface="+mn-ea"/>
                <a:cs typeface="+mn-cs"/>
              </a:defRPr>
            </a:lvl1pPr>
            <a:lvl2pPr marL="753923" algn="l" defTabSz="1507846" rtl="0" eaLnBrk="1" latinLnBrk="0" hangingPunct="1">
              <a:defRPr sz="2968" kern="1200">
                <a:solidFill>
                  <a:schemeClr val="tx1"/>
                </a:solidFill>
                <a:latin typeface="+mn-lt"/>
                <a:ea typeface="+mn-ea"/>
                <a:cs typeface="+mn-cs"/>
              </a:defRPr>
            </a:lvl2pPr>
            <a:lvl3pPr marL="1507846" algn="l" defTabSz="1507846" rtl="0" eaLnBrk="1" latinLnBrk="0" hangingPunct="1">
              <a:defRPr sz="2968" kern="1200">
                <a:solidFill>
                  <a:schemeClr val="tx1"/>
                </a:solidFill>
                <a:latin typeface="+mn-lt"/>
                <a:ea typeface="+mn-ea"/>
                <a:cs typeface="+mn-cs"/>
              </a:defRPr>
            </a:lvl3pPr>
            <a:lvl4pPr marL="2261768" algn="l" defTabSz="1507846" rtl="0" eaLnBrk="1" latinLnBrk="0" hangingPunct="1">
              <a:defRPr sz="2968" kern="1200">
                <a:solidFill>
                  <a:schemeClr val="tx1"/>
                </a:solidFill>
                <a:latin typeface="+mn-lt"/>
                <a:ea typeface="+mn-ea"/>
                <a:cs typeface="+mn-cs"/>
              </a:defRPr>
            </a:lvl4pPr>
            <a:lvl5pPr marL="3015691" algn="l" defTabSz="1507846" rtl="0" eaLnBrk="1" latinLnBrk="0" hangingPunct="1">
              <a:defRPr sz="2968" kern="1200">
                <a:solidFill>
                  <a:schemeClr val="tx1"/>
                </a:solidFill>
                <a:latin typeface="+mn-lt"/>
                <a:ea typeface="+mn-ea"/>
                <a:cs typeface="+mn-cs"/>
              </a:defRPr>
            </a:lvl5pPr>
            <a:lvl6pPr marL="3769614" algn="l" defTabSz="1507846" rtl="0" eaLnBrk="1" latinLnBrk="0" hangingPunct="1">
              <a:defRPr sz="2968" kern="1200">
                <a:solidFill>
                  <a:schemeClr val="tx1"/>
                </a:solidFill>
                <a:latin typeface="+mn-lt"/>
                <a:ea typeface="+mn-ea"/>
                <a:cs typeface="+mn-cs"/>
              </a:defRPr>
            </a:lvl6pPr>
            <a:lvl7pPr marL="4523537" algn="l" defTabSz="1507846" rtl="0" eaLnBrk="1" latinLnBrk="0" hangingPunct="1">
              <a:defRPr sz="2968" kern="1200">
                <a:solidFill>
                  <a:schemeClr val="tx1"/>
                </a:solidFill>
                <a:latin typeface="+mn-lt"/>
                <a:ea typeface="+mn-ea"/>
                <a:cs typeface="+mn-cs"/>
              </a:defRPr>
            </a:lvl7pPr>
            <a:lvl8pPr marL="5277460" algn="l" defTabSz="1507846" rtl="0" eaLnBrk="1" latinLnBrk="0" hangingPunct="1">
              <a:defRPr sz="2968" kern="1200">
                <a:solidFill>
                  <a:schemeClr val="tx1"/>
                </a:solidFill>
                <a:latin typeface="+mn-lt"/>
                <a:ea typeface="+mn-ea"/>
                <a:cs typeface="+mn-cs"/>
              </a:defRPr>
            </a:lvl8pPr>
            <a:lvl9pPr marL="6031382" algn="l" defTabSz="1507846" rtl="0" eaLnBrk="1" latinLnBrk="0" hangingPunct="1">
              <a:defRPr sz="2968" kern="1200">
                <a:solidFill>
                  <a:schemeClr val="tx1"/>
                </a:solidFill>
                <a:latin typeface="+mn-lt"/>
                <a:ea typeface="+mn-ea"/>
                <a:cs typeface="+mn-cs"/>
              </a:defRPr>
            </a:lvl9pPr>
          </a:lstStyle>
          <a:p>
            <a:pPr marL="171450" indent="-171450">
              <a:buClr>
                <a:srgbClr val="FFFFFF"/>
              </a:buClr>
              <a:buFont typeface="Wingdings" panose="05000000000000000000" pitchFamily="2" charset="2"/>
              <a:buChar char="Ø"/>
            </a:pPr>
            <a:r>
              <a:rPr lang="en-GB" sz="1200" b="1"/>
              <a:t>Commercialisation</a:t>
            </a:r>
          </a:p>
          <a:p>
            <a:pPr marL="171450" indent="-171450">
              <a:buClr>
                <a:srgbClr val="FFFFFF"/>
              </a:buClr>
              <a:buFont typeface="Wingdings" panose="05000000000000000000" pitchFamily="2" charset="2"/>
              <a:buChar char="Ø"/>
            </a:pPr>
            <a:r>
              <a:rPr lang="en-GB" sz="1200" b="1"/>
              <a:t>De-risk investments</a:t>
            </a:r>
          </a:p>
        </p:txBody>
      </p:sp>
      <p:pic>
        <p:nvPicPr>
          <p:cNvPr id="62" name="Graphic 61" descr="Male profile with solid fill">
            <a:extLst>
              <a:ext uri="{FF2B5EF4-FFF2-40B4-BE49-F238E27FC236}">
                <a16:creationId xmlns:a16="http://schemas.microsoft.com/office/drawing/2014/main" id="{6AEB711E-3B82-A7C8-75F4-2139F2A776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29130" y="4008996"/>
            <a:ext cx="517771" cy="517771"/>
          </a:xfrm>
          <a:prstGeom prst="rect">
            <a:avLst/>
          </a:prstGeom>
        </p:spPr>
      </p:pic>
      <p:pic>
        <p:nvPicPr>
          <p:cNvPr id="64" name="Graphic 63" descr="Lights On with solid fill">
            <a:extLst>
              <a:ext uri="{FF2B5EF4-FFF2-40B4-BE49-F238E27FC236}">
                <a16:creationId xmlns:a16="http://schemas.microsoft.com/office/drawing/2014/main" id="{3AF79D88-4453-A835-BB8D-B1AD0227791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188307" y="3942404"/>
            <a:ext cx="303581" cy="303581"/>
          </a:xfrm>
          <a:prstGeom prst="rect">
            <a:avLst/>
          </a:prstGeom>
        </p:spPr>
      </p:pic>
      <p:pic>
        <p:nvPicPr>
          <p:cNvPr id="66" name="Graphic 65" descr="Family with two children with solid fill">
            <a:extLst>
              <a:ext uri="{FF2B5EF4-FFF2-40B4-BE49-F238E27FC236}">
                <a16:creationId xmlns:a16="http://schemas.microsoft.com/office/drawing/2014/main" id="{92F09B7A-7AA9-FDA6-A832-639E6B863C6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33792" y="3822154"/>
            <a:ext cx="711848" cy="711848"/>
          </a:xfrm>
          <a:prstGeom prst="rect">
            <a:avLst/>
          </a:prstGeom>
        </p:spPr>
      </p:pic>
      <p:pic>
        <p:nvPicPr>
          <p:cNvPr id="68" name="Graphic 67" descr="Contract with solid fill">
            <a:extLst>
              <a:ext uri="{FF2B5EF4-FFF2-40B4-BE49-F238E27FC236}">
                <a16:creationId xmlns:a16="http://schemas.microsoft.com/office/drawing/2014/main" id="{F469A58D-CEB4-1450-4AA4-D260D052E62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327729" y="2591086"/>
            <a:ext cx="523974" cy="523974"/>
          </a:xfrm>
          <a:prstGeom prst="rect">
            <a:avLst/>
          </a:prstGeom>
        </p:spPr>
      </p:pic>
      <p:pic>
        <p:nvPicPr>
          <p:cNvPr id="70" name="Graphic 69" descr="Management with solid fill">
            <a:extLst>
              <a:ext uri="{FF2B5EF4-FFF2-40B4-BE49-F238E27FC236}">
                <a16:creationId xmlns:a16="http://schemas.microsoft.com/office/drawing/2014/main" id="{8F322C3E-B158-BB73-ECC1-CC24680AFFB8}"/>
              </a:ext>
            </a:extLst>
          </p:cNvPr>
          <p:cNvPicPr>
            <a:picLocks noChangeAspect="1"/>
          </p:cNvPicPr>
          <p:nvPr/>
        </p:nvPicPr>
        <p:blipFill>
          <a:blip>
            <a:extLst>
              <a:ext uri="{96DAC541-7B7A-43D3-8B79-37D633B846F1}">
                <asvg:svgBlip xmlns:asvg="http://schemas.microsoft.com/office/drawing/2016/SVG/main" r:embed="rId7"/>
              </a:ext>
            </a:extLst>
          </a:blip>
          <a:srcRect t="40337"/>
          <a:stretch>
            <a:fillRect/>
          </a:stretch>
        </p:blipFill>
        <p:spPr>
          <a:xfrm>
            <a:off x="5255760" y="2909828"/>
            <a:ext cx="586527" cy="349938"/>
          </a:xfrm>
          <a:prstGeom prst="rect">
            <a:avLst/>
          </a:prstGeom>
        </p:spPr>
      </p:pic>
      <p:pic>
        <p:nvPicPr>
          <p:cNvPr id="71" name="Graphic 70">
            <a:extLst>
              <a:ext uri="{FF2B5EF4-FFF2-40B4-BE49-F238E27FC236}">
                <a16:creationId xmlns:a16="http://schemas.microsoft.com/office/drawing/2014/main" id="{A3049FE4-9BAE-1A0F-2503-DAC36D2AEEA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465697" y="2749281"/>
            <a:ext cx="166651" cy="166651"/>
          </a:xfrm>
          <a:prstGeom prst="rect">
            <a:avLst/>
          </a:prstGeom>
        </p:spPr>
      </p:pic>
      <p:pic>
        <p:nvPicPr>
          <p:cNvPr id="75" name="Graphic 74" descr="Graduation cap with solid fill">
            <a:extLst>
              <a:ext uri="{FF2B5EF4-FFF2-40B4-BE49-F238E27FC236}">
                <a16:creationId xmlns:a16="http://schemas.microsoft.com/office/drawing/2014/main" id="{EC66800B-EBBF-39DC-1864-5602ED6DF4CB}"/>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5312965" y="1347049"/>
            <a:ext cx="475963" cy="475963"/>
          </a:xfrm>
          <a:prstGeom prst="rect">
            <a:avLst/>
          </a:prstGeom>
        </p:spPr>
      </p:pic>
      <p:pic>
        <p:nvPicPr>
          <p:cNvPr id="77" name="Graphic 76" descr="Open book outline">
            <a:extLst>
              <a:ext uri="{FF2B5EF4-FFF2-40B4-BE49-F238E27FC236}">
                <a16:creationId xmlns:a16="http://schemas.microsoft.com/office/drawing/2014/main" id="{B8814024-DC12-E6AC-3BF1-5E2102F65DBA}"/>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5312965" y="1566029"/>
            <a:ext cx="475963" cy="475963"/>
          </a:xfrm>
          <a:prstGeom prst="rect">
            <a:avLst/>
          </a:prstGeom>
        </p:spPr>
      </p:pic>
      <p:pic>
        <p:nvPicPr>
          <p:cNvPr id="78" name="Graphic 77">
            <a:extLst>
              <a:ext uri="{FF2B5EF4-FFF2-40B4-BE49-F238E27FC236}">
                <a16:creationId xmlns:a16="http://schemas.microsoft.com/office/drawing/2014/main" id="{6EFB714E-F5F2-4FC8-8A4E-59F1F1A13096}"/>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306865" y="1363015"/>
            <a:ext cx="166651" cy="166651"/>
          </a:xfrm>
          <a:prstGeom prst="rect">
            <a:avLst/>
          </a:prstGeom>
        </p:spPr>
      </p:pic>
      <p:pic>
        <p:nvPicPr>
          <p:cNvPr id="80" name="Graphic 79" descr="City with solid fill">
            <a:extLst>
              <a:ext uri="{FF2B5EF4-FFF2-40B4-BE49-F238E27FC236}">
                <a16:creationId xmlns:a16="http://schemas.microsoft.com/office/drawing/2014/main" id="{EC04B058-B488-F071-1DAF-56DFE0B3D6E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16366" y="1402646"/>
            <a:ext cx="495380" cy="495380"/>
          </a:xfrm>
          <a:prstGeom prst="rect">
            <a:avLst/>
          </a:prstGeom>
        </p:spPr>
      </p:pic>
      <p:pic>
        <p:nvPicPr>
          <p:cNvPr id="82" name="Graphic 81" descr="Right pointing backhand index with solid fill">
            <a:extLst>
              <a:ext uri="{FF2B5EF4-FFF2-40B4-BE49-F238E27FC236}">
                <a16:creationId xmlns:a16="http://schemas.microsoft.com/office/drawing/2014/main" id="{68302DDB-9336-592D-F57E-2A0562EA6A4C}"/>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rot="16200000">
            <a:off x="3208023" y="1547838"/>
            <a:ext cx="298450" cy="298450"/>
          </a:xfrm>
          <a:prstGeom prst="rect">
            <a:avLst/>
          </a:prstGeom>
        </p:spPr>
      </p:pic>
    </p:spTree>
    <p:extLst>
      <p:ext uri="{BB962C8B-B14F-4D97-AF65-F5344CB8AC3E}">
        <p14:creationId xmlns:p14="http://schemas.microsoft.com/office/powerpoint/2010/main" val="735746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43E10-7C76-0A0D-BF72-6188B7F07D12}"/>
            </a:ext>
          </a:extLst>
        </p:cNvPr>
        <p:cNvGrpSpPr/>
        <p:nvPr/>
      </p:nvGrpSpPr>
      <p:grpSpPr>
        <a:xfrm>
          <a:off x="0" y="0"/>
          <a:ext cx="0" cy="0"/>
          <a:chOff x="0" y="0"/>
          <a:chExt cx="0" cy="0"/>
        </a:xfrm>
      </p:grpSpPr>
      <p:grpSp>
        <p:nvGrpSpPr>
          <p:cNvPr id="29" name="Groupe 28">
            <a:extLst>
              <a:ext uri="{FF2B5EF4-FFF2-40B4-BE49-F238E27FC236}">
                <a16:creationId xmlns:a16="http://schemas.microsoft.com/office/drawing/2014/main" id="{E1A03323-0909-87B3-D9D7-A299B13C3260}"/>
              </a:ext>
            </a:extLst>
          </p:cNvPr>
          <p:cNvGrpSpPr/>
          <p:nvPr/>
        </p:nvGrpSpPr>
        <p:grpSpPr>
          <a:xfrm>
            <a:off x="185590" y="3000331"/>
            <a:ext cx="8755873" cy="1309057"/>
            <a:chOff x="157882" y="2806368"/>
            <a:chExt cx="8755873" cy="1309057"/>
          </a:xfrm>
        </p:grpSpPr>
        <p:sp>
          <p:nvSpPr>
            <p:cNvPr id="21" name="Double flèche horizontale 20">
              <a:extLst>
                <a:ext uri="{FF2B5EF4-FFF2-40B4-BE49-F238E27FC236}">
                  <a16:creationId xmlns:a16="http://schemas.microsoft.com/office/drawing/2014/main" id="{5513A66D-7421-EDCB-6BD1-D9BE299EC59F}"/>
                </a:ext>
              </a:extLst>
            </p:cNvPr>
            <p:cNvSpPr/>
            <p:nvPr/>
          </p:nvSpPr>
          <p:spPr>
            <a:xfrm>
              <a:off x="157882" y="2806368"/>
              <a:ext cx="8755873" cy="1055538"/>
            </a:xfrm>
            <a:prstGeom prst="leftRightArrow">
              <a:avLst/>
            </a:prstGeom>
            <a:solidFill>
              <a:srgbClr val="ABABA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ZoneTexte 15">
              <a:extLst>
                <a:ext uri="{FF2B5EF4-FFF2-40B4-BE49-F238E27FC236}">
                  <a16:creationId xmlns:a16="http://schemas.microsoft.com/office/drawing/2014/main" id="{F238B942-7EFF-9BC4-8BA7-8FCD21B163F7}"/>
                </a:ext>
              </a:extLst>
            </p:cNvPr>
            <p:cNvSpPr txBox="1"/>
            <p:nvPr/>
          </p:nvSpPr>
          <p:spPr>
            <a:xfrm>
              <a:off x="6509891" y="3853815"/>
              <a:ext cx="1764254" cy="261610"/>
            </a:xfrm>
            <a:prstGeom prst="rect">
              <a:avLst/>
            </a:prstGeom>
            <a:noFill/>
          </p:spPr>
          <p:txBody>
            <a:bodyPr wrap="square" rtlCol="0">
              <a:spAutoFit/>
            </a:bodyPr>
            <a:lstStyle/>
            <a:p>
              <a:r>
                <a:rPr lang="fr-FR" sz="1100">
                  <a:solidFill>
                    <a:schemeClr val="tx1"/>
                  </a:solidFill>
                </a:rPr>
                <a:t>Simulation &amp; </a:t>
              </a:r>
              <a:r>
                <a:rPr lang="fr-FR" sz="1100" err="1">
                  <a:solidFill>
                    <a:schemeClr val="tx1"/>
                  </a:solidFill>
                </a:rPr>
                <a:t>prediction</a:t>
              </a:r>
              <a:endParaRPr lang="fr-FR" sz="1100">
                <a:solidFill>
                  <a:schemeClr val="tx1"/>
                </a:solidFill>
              </a:endParaRPr>
            </a:p>
          </p:txBody>
        </p:sp>
        <p:grpSp>
          <p:nvGrpSpPr>
            <p:cNvPr id="23" name="Groupe 22">
              <a:extLst>
                <a:ext uri="{FF2B5EF4-FFF2-40B4-BE49-F238E27FC236}">
                  <a16:creationId xmlns:a16="http://schemas.microsoft.com/office/drawing/2014/main" id="{FA7FB621-552E-2AB4-27D0-B738BF42F1F2}"/>
                </a:ext>
              </a:extLst>
            </p:cNvPr>
            <p:cNvGrpSpPr/>
            <p:nvPr/>
          </p:nvGrpSpPr>
          <p:grpSpPr>
            <a:xfrm>
              <a:off x="6584781" y="2876354"/>
              <a:ext cx="1535742" cy="977933"/>
              <a:chOff x="6294291" y="2757193"/>
              <a:chExt cx="1964593" cy="1161293"/>
            </a:xfrm>
          </p:grpSpPr>
          <p:pic>
            <p:nvPicPr>
              <p:cNvPr id="14" name="Image 13" descr="Apache: The Beating Heart of the VE | IES">
                <a:extLst>
                  <a:ext uri="{FF2B5EF4-FFF2-40B4-BE49-F238E27FC236}">
                    <a16:creationId xmlns:a16="http://schemas.microsoft.com/office/drawing/2014/main" id="{86040F8E-6C32-32B5-4BBC-36CA692D1C1B}"/>
                  </a:ext>
                </a:extLst>
              </p:cNvPr>
              <p:cNvPicPr>
                <a:picLocks noChangeAspect="1"/>
              </p:cNvPicPr>
              <p:nvPr/>
            </p:nvPicPr>
            <p:blipFill>
              <a:blip r:embed="rId2"/>
              <a:stretch>
                <a:fillRect/>
              </a:stretch>
            </p:blipFill>
            <p:spPr>
              <a:xfrm>
                <a:off x="6294291" y="2757193"/>
                <a:ext cx="1964593" cy="1161293"/>
              </a:xfrm>
              <a:prstGeom prst="rect">
                <a:avLst/>
              </a:prstGeom>
            </p:spPr>
          </p:pic>
          <p:pic>
            <p:nvPicPr>
              <p:cNvPr id="22" name="Image 21" descr="Integrated Environmental Solutions (IES) - YouTube">
                <a:extLst>
                  <a:ext uri="{FF2B5EF4-FFF2-40B4-BE49-F238E27FC236}">
                    <a16:creationId xmlns:a16="http://schemas.microsoft.com/office/drawing/2014/main" id="{7C0E3FA0-BCE8-C33A-67E4-2B9DDC84DE73}"/>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387806" y="2971372"/>
                <a:ext cx="393949" cy="393949"/>
              </a:xfrm>
              <a:prstGeom prst="rect">
                <a:avLst/>
              </a:prstGeom>
            </p:spPr>
          </p:pic>
        </p:grpSp>
        <p:sp>
          <p:nvSpPr>
            <p:cNvPr id="26" name="Double flèche horizontale 25">
              <a:extLst>
                <a:ext uri="{FF2B5EF4-FFF2-40B4-BE49-F238E27FC236}">
                  <a16:creationId xmlns:a16="http://schemas.microsoft.com/office/drawing/2014/main" id="{16C7D322-4E3F-E03B-07D0-2A36C4DB3383}"/>
                </a:ext>
              </a:extLst>
            </p:cNvPr>
            <p:cNvSpPr/>
            <p:nvPr/>
          </p:nvSpPr>
          <p:spPr>
            <a:xfrm>
              <a:off x="5666294" y="3243956"/>
              <a:ext cx="918487" cy="180362"/>
            </a:xfrm>
            <a:prstGeom prst="leftRightArrow">
              <a:avLst/>
            </a:prstGeom>
            <a:solidFill>
              <a:schemeClr val="accent2">
                <a:lumMod val="95000"/>
              </a:schemeClr>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sz="700"/>
                <a:t>DT</a:t>
              </a:r>
            </a:p>
          </p:txBody>
        </p:sp>
      </p:grpSp>
      <p:sp>
        <p:nvSpPr>
          <p:cNvPr id="3" name="object 6">
            <a:extLst>
              <a:ext uri="{FF2B5EF4-FFF2-40B4-BE49-F238E27FC236}">
                <a16:creationId xmlns:a16="http://schemas.microsoft.com/office/drawing/2014/main" id="{06B364C5-CF2F-6CBF-4145-47BB9D407302}"/>
              </a:ext>
            </a:extLst>
          </p:cNvPr>
          <p:cNvSpPr txBox="1">
            <a:spLocks/>
          </p:cNvSpPr>
          <p:nvPr/>
        </p:nvSpPr>
        <p:spPr>
          <a:xfrm>
            <a:off x="360961" y="220980"/>
            <a:ext cx="8478239" cy="515414"/>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t>Demonstration scenario</a:t>
            </a:r>
          </a:p>
        </p:txBody>
      </p:sp>
      <p:grpSp>
        <p:nvGrpSpPr>
          <p:cNvPr id="24" name="Groupe 23">
            <a:extLst>
              <a:ext uri="{FF2B5EF4-FFF2-40B4-BE49-F238E27FC236}">
                <a16:creationId xmlns:a16="http://schemas.microsoft.com/office/drawing/2014/main" id="{641C5828-45AF-4B69-B66E-715399F6D14E}"/>
              </a:ext>
            </a:extLst>
          </p:cNvPr>
          <p:cNvGrpSpPr/>
          <p:nvPr/>
        </p:nvGrpSpPr>
        <p:grpSpPr>
          <a:xfrm>
            <a:off x="350696" y="1093992"/>
            <a:ext cx="7439756" cy="1317150"/>
            <a:chOff x="322988" y="900029"/>
            <a:chExt cx="7439756" cy="1317150"/>
          </a:xfrm>
        </p:grpSpPr>
        <p:pic>
          <p:nvPicPr>
            <p:cNvPr id="2" name="Image 1" descr="Greenway Hub Dublin 7 – Evolve Electrical">
              <a:extLst>
                <a:ext uri="{FF2B5EF4-FFF2-40B4-BE49-F238E27FC236}">
                  <a16:creationId xmlns:a16="http://schemas.microsoft.com/office/drawing/2014/main" id="{CE21F53F-D89C-9B16-273A-0C525B4C1D65}"/>
                </a:ext>
              </a:extLst>
            </p:cNvPr>
            <p:cNvPicPr>
              <a:picLocks noChangeAspect="1"/>
            </p:cNvPicPr>
            <p:nvPr/>
          </p:nvPicPr>
          <p:blipFill>
            <a:blip r:embed="rId4"/>
            <a:stretch>
              <a:fillRect/>
            </a:stretch>
          </p:blipFill>
          <p:spPr>
            <a:xfrm>
              <a:off x="322988" y="900029"/>
              <a:ext cx="1592567" cy="1055539"/>
            </a:xfrm>
            <a:prstGeom prst="rect">
              <a:avLst/>
            </a:prstGeom>
          </p:spPr>
        </p:pic>
        <p:sp>
          <p:nvSpPr>
            <p:cNvPr id="4" name="ZoneTexte 3">
              <a:extLst>
                <a:ext uri="{FF2B5EF4-FFF2-40B4-BE49-F238E27FC236}">
                  <a16:creationId xmlns:a16="http://schemas.microsoft.com/office/drawing/2014/main" id="{C5C102C1-77E2-6B16-6922-77B5D29D9F91}"/>
                </a:ext>
              </a:extLst>
            </p:cNvPr>
            <p:cNvSpPr txBox="1"/>
            <p:nvPr/>
          </p:nvSpPr>
          <p:spPr>
            <a:xfrm>
              <a:off x="444807" y="1955569"/>
              <a:ext cx="1348929" cy="261610"/>
            </a:xfrm>
            <a:prstGeom prst="rect">
              <a:avLst/>
            </a:prstGeom>
            <a:noFill/>
          </p:spPr>
          <p:txBody>
            <a:bodyPr wrap="square" rtlCol="0">
              <a:spAutoFit/>
            </a:bodyPr>
            <a:lstStyle/>
            <a:p>
              <a:r>
                <a:rPr lang="fr-FR" sz="1100">
                  <a:solidFill>
                    <a:schemeClr val="tx1"/>
                  </a:solidFill>
                </a:rPr>
                <a:t>Physical building</a:t>
              </a:r>
            </a:p>
          </p:txBody>
        </p:sp>
        <p:sp>
          <p:nvSpPr>
            <p:cNvPr id="13" name="ZoneTexte 12">
              <a:extLst>
                <a:ext uri="{FF2B5EF4-FFF2-40B4-BE49-F238E27FC236}">
                  <a16:creationId xmlns:a16="http://schemas.microsoft.com/office/drawing/2014/main" id="{BB3784D4-5736-ED1F-674D-64E682AFED17}"/>
                </a:ext>
              </a:extLst>
            </p:cNvPr>
            <p:cNvSpPr txBox="1"/>
            <p:nvPr/>
          </p:nvSpPr>
          <p:spPr>
            <a:xfrm>
              <a:off x="5910317" y="1662298"/>
              <a:ext cx="1348929" cy="261610"/>
            </a:xfrm>
            <a:prstGeom prst="rect">
              <a:avLst/>
            </a:prstGeom>
            <a:noFill/>
          </p:spPr>
          <p:txBody>
            <a:bodyPr wrap="square" rtlCol="0">
              <a:spAutoFit/>
            </a:bodyPr>
            <a:lstStyle/>
            <a:p>
              <a:r>
                <a:rPr lang="fr-FR" sz="1100" err="1">
                  <a:solidFill>
                    <a:schemeClr val="tx1"/>
                  </a:solidFill>
                </a:rPr>
                <a:t>Rooms</a:t>
              </a:r>
              <a:r>
                <a:rPr lang="fr-FR" sz="1100">
                  <a:solidFill>
                    <a:schemeClr val="tx1"/>
                  </a:solidFill>
                </a:rPr>
                <a:t> &amp; assets</a:t>
              </a:r>
            </a:p>
          </p:txBody>
        </p:sp>
        <p:pic>
          <p:nvPicPr>
            <p:cNvPr id="15" name="Image 14">
              <a:extLst>
                <a:ext uri="{FF2B5EF4-FFF2-40B4-BE49-F238E27FC236}">
                  <a16:creationId xmlns:a16="http://schemas.microsoft.com/office/drawing/2014/main" id="{7A328DF3-6880-98A9-021E-D2BCA42B80D1}"/>
                </a:ext>
              </a:extLst>
            </p:cNvPr>
            <p:cNvPicPr>
              <a:picLocks noChangeAspect="1"/>
            </p:cNvPicPr>
            <p:nvPr/>
          </p:nvPicPr>
          <p:blipFill>
            <a:blip r:embed="rId5"/>
            <a:srcRect r="24076"/>
            <a:stretch>
              <a:fillRect/>
            </a:stretch>
          </p:blipFill>
          <p:spPr>
            <a:xfrm>
              <a:off x="5042496" y="901776"/>
              <a:ext cx="738427" cy="729439"/>
            </a:xfrm>
            <a:prstGeom prst="rect">
              <a:avLst/>
            </a:prstGeom>
          </p:spPr>
        </p:pic>
        <p:pic>
          <p:nvPicPr>
            <p:cNvPr id="17" name="Image 16">
              <a:extLst>
                <a:ext uri="{FF2B5EF4-FFF2-40B4-BE49-F238E27FC236}">
                  <a16:creationId xmlns:a16="http://schemas.microsoft.com/office/drawing/2014/main" id="{43173325-F4CD-1EC5-E9FE-88C63A5383C6}"/>
                </a:ext>
              </a:extLst>
            </p:cNvPr>
            <p:cNvPicPr>
              <a:picLocks noChangeAspect="1"/>
            </p:cNvPicPr>
            <p:nvPr/>
          </p:nvPicPr>
          <p:blipFill>
            <a:blip r:embed="rId6"/>
            <a:stretch>
              <a:fillRect/>
            </a:stretch>
          </p:blipFill>
          <p:spPr>
            <a:xfrm rot="5400000">
              <a:off x="5780687" y="992956"/>
              <a:ext cx="729439" cy="547079"/>
            </a:xfrm>
            <a:prstGeom prst="rect">
              <a:avLst/>
            </a:prstGeom>
          </p:spPr>
        </p:pic>
        <p:pic>
          <p:nvPicPr>
            <p:cNvPr id="7" name="Image 6" descr="Decorative">
              <a:extLst>
                <a:ext uri="{FF2B5EF4-FFF2-40B4-BE49-F238E27FC236}">
                  <a16:creationId xmlns:a16="http://schemas.microsoft.com/office/drawing/2014/main" id="{053BAD26-5A79-05ED-4EE7-C4EF165305E3}"/>
                </a:ext>
              </a:extLst>
            </p:cNvPr>
            <p:cNvPicPr>
              <a:picLocks noChangeAspect="1"/>
            </p:cNvPicPr>
            <p:nvPr/>
          </p:nvPicPr>
          <p:blipFill>
            <a:blip r:embed="rId7"/>
            <a:stretch>
              <a:fillRect/>
            </a:stretch>
          </p:blipFill>
          <p:spPr>
            <a:xfrm>
              <a:off x="6509891" y="901776"/>
              <a:ext cx="1252853" cy="729439"/>
            </a:xfrm>
            <a:prstGeom prst="rect">
              <a:avLst/>
            </a:prstGeom>
          </p:spPr>
        </p:pic>
      </p:grpSp>
      <p:grpSp>
        <p:nvGrpSpPr>
          <p:cNvPr id="27" name="Groupe 26">
            <a:extLst>
              <a:ext uri="{FF2B5EF4-FFF2-40B4-BE49-F238E27FC236}">
                <a16:creationId xmlns:a16="http://schemas.microsoft.com/office/drawing/2014/main" id="{7303339B-B553-F42E-0ED3-3DEC79AD7678}"/>
              </a:ext>
            </a:extLst>
          </p:cNvPr>
          <p:cNvGrpSpPr/>
          <p:nvPr/>
        </p:nvGrpSpPr>
        <p:grpSpPr>
          <a:xfrm>
            <a:off x="1102168" y="2156577"/>
            <a:ext cx="2160073" cy="2144719"/>
            <a:chOff x="1074460" y="1962614"/>
            <a:chExt cx="2160073" cy="2144719"/>
          </a:xfrm>
        </p:grpSpPr>
        <p:pic>
          <p:nvPicPr>
            <p:cNvPr id="5" name="Image 4">
              <a:extLst>
                <a:ext uri="{FF2B5EF4-FFF2-40B4-BE49-F238E27FC236}">
                  <a16:creationId xmlns:a16="http://schemas.microsoft.com/office/drawing/2014/main" id="{DDC5CC81-4A60-6894-090B-E08DF99DC685}"/>
                </a:ext>
              </a:extLst>
            </p:cNvPr>
            <p:cNvPicPr>
              <a:picLocks noChangeAspect="1"/>
            </p:cNvPicPr>
            <p:nvPr/>
          </p:nvPicPr>
          <p:blipFill>
            <a:blip r:embed="rId8"/>
            <a:stretch>
              <a:fillRect/>
            </a:stretch>
          </p:blipFill>
          <p:spPr>
            <a:xfrm>
              <a:off x="1074460" y="2757192"/>
              <a:ext cx="1721500" cy="1055538"/>
            </a:xfrm>
            <a:prstGeom prst="rect">
              <a:avLst/>
            </a:prstGeom>
          </p:spPr>
        </p:pic>
        <p:sp>
          <p:nvSpPr>
            <p:cNvPr id="6" name="ZoneTexte 5">
              <a:extLst>
                <a:ext uri="{FF2B5EF4-FFF2-40B4-BE49-F238E27FC236}">
                  <a16:creationId xmlns:a16="http://schemas.microsoft.com/office/drawing/2014/main" id="{4BE44167-136C-66EC-0530-B72D4C31F13F}"/>
                </a:ext>
              </a:extLst>
            </p:cNvPr>
            <p:cNvSpPr txBox="1"/>
            <p:nvPr/>
          </p:nvSpPr>
          <p:spPr>
            <a:xfrm>
              <a:off x="1334329" y="3786507"/>
              <a:ext cx="1201762" cy="261610"/>
            </a:xfrm>
            <a:prstGeom prst="rect">
              <a:avLst/>
            </a:prstGeom>
            <a:noFill/>
          </p:spPr>
          <p:txBody>
            <a:bodyPr wrap="square" rtlCol="0">
              <a:spAutoFit/>
            </a:bodyPr>
            <a:lstStyle/>
            <a:p>
              <a:r>
                <a:rPr lang="fr-FR" sz="1100">
                  <a:solidFill>
                    <a:schemeClr val="tx1"/>
                  </a:solidFill>
                </a:rPr>
                <a:t>BIM </a:t>
              </a:r>
              <a:r>
                <a:rPr lang="fr-FR" sz="1100" err="1">
                  <a:solidFill>
                    <a:schemeClr val="tx1"/>
                  </a:solidFill>
                </a:rPr>
                <a:t>definition</a:t>
              </a:r>
              <a:endParaRPr lang="fr-FR" sz="1100">
                <a:solidFill>
                  <a:schemeClr val="tx1"/>
                </a:solidFill>
              </a:endParaRPr>
            </a:p>
          </p:txBody>
        </p:sp>
        <p:pic>
          <p:nvPicPr>
            <p:cNvPr id="10" name="Image 9">
              <a:extLst>
                <a:ext uri="{FF2B5EF4-FFF2-40B4-BE49-F238E27FC236}">
                  <a16:creationId xmlns:a16="http://schemas.microsoft.com/office/drawing/2014/main" id="{A13719A3-AB70-A638-3BF8-105EF2911B73}"/>
                </a:ext>
              </a:extLst>
            </p:cNvPr>
            <p:cNvPicPr>
              <a:picLocks noChangeAspect="1"/>
            </p:cNvPicPr>
            <p:nvPr/>
          </p:nvPicPr>
          <p:blipFill>
            <a:blip r:embed="rId9"/>
            <a:stretch>
              <a:fillRect/>
            </a:stretch>
          </p:blipFill>
          <p:spPr>
            <a:xfrm>
              <a:off x="2492521" y="3365321"/>
              <a:ext cx="742012" cy="742012"/>
            </a:xfrm>
            <a:prstGeom prst="rect">
              <a:avLst/>
            </a:prstGeom>
          </p:spPr>
        </p:pic>
        <p:sp>
          <p:nvSpPr>
            <p:cNvPr id="18" name="Flèche vers le bas 17">
              <a:extLst>
                <a:ext uri="{FF2B5EF4-FFF2-40B4-BE49-F238E27FC236}">
                  <a16:creationId xmlns:a16="http://schemas.microsoft.com/office/drawing/2014/main" id="{EC9A9894-4ACC-4539-5003-035A2B6AF7D7}"/>
                </a:ext>
              </a:extLst>
            </p:cNvPr>
            <p:cNvSpPr/>
            <p:nvPr/>
          </p:nvSpPr>
          <p:spPr>
            <a:xfrm>
              <a:off x="1737265" y="1962614"/>
              <a:ext cx="235473" cy="764594"/>
            </a:xfrm>
            <a:prstGeom prst="downArrow">
              <a:avLst>
                <a:gd name="adj1" fmla="val 33524"/>
                <a:gd name="adj2" fmla="val 41618"/>
              </a:avLst>
            </a:prstGeom>
            <a:solidFill>
              <a:srgbClr val="ABABA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grpSp>
      <p:grpSp>
        <p:nvGrpSpPr>
          <p:cNvPr id="28" name="Groupe 27">
            <a:extLst>
              <a:ext uri="{FF2B5EF4-FFF2-40B4-BE49-F238E27FC236}">
                <a16:creationId xmlns:a16="http://schemas.microsoft.com/office/drawing/2014/main" id="{B2661C9D-7627-D043-E6E9-1EA872F6A5FD}"/>
              </a:ext>
            </a:extLst>
          </p:cNvPr>
          <p:cNvGrpSpPr/>
          <p:nvPr/>
        </p:nvGrpSpPr>
        <p:grpSpPr>
          <a:xfrm>
            <a:off x="3451665" y="1849274"/>
            <a:ext cx="2242337" cy="2487086"/>
            <a:chOff x="3423957" y="1655311"/>
            <a:chExt cx="2242337" cy="2487086"/>
          </a:xfrm>
        </p:grpSpPr>
        <p:pic>
          <p:nvPicPr>
            <p:cNvPr id="8" name="Image 7">
              <a:extLst>
                <a:ext uri="{FF2B5EF4-FFF2-40B4-BE49-F238E27FC236}">
                  <a16:creationId xmlns:a16="http://schemas.microsoft.com/office/drawing/2014/main" id="{0653CBE9-F5F3-3E32-A781-EE6C33A05FA1}"/>
                </a:ext>
              </a:extLst>
            </p:cNvPr>
            <p:cNvPicPr>
              <a:picLocks noChangeAspect="1"/>
            </p:cNvPicPr>
            <p:nvPr/>
          </p:nvPicPr>
          <p:blipFill>
            <a:blip r:embed="rId10"/>
            <a:stretch>
              <a:fillRect/>
            </a:stretch>
          </p:blipFill>
          <p:spPr>
            <a:xfrm>
              <a:off x="3423957" y="2757192"/>
              <a:ext cx="2242337" cy="1161294"/>
            </a:xfrm>
            <a:prstGeom prst="rect">
              <a:avLst/>
            </a:prstGeom>
          </p:spPr>
        </p:pic>
        <p:sp>
          <p:nvSpPr>
            <p:cNvPr id="9" name="ZoneTexte 8">
              <a:extLst>
                <a:ext uri="{FF2B5EF4-FFF2-40B4-BE49-F238E27FC236}">
                  <a16:creationId xmlns:a16="http://schemas.microsoft.com/office/drawing/2014/main" id="{52C0B682-1B03-51DD-6EFF-2EE05D98A430}"/>
                </a:ext>
              </a:extLst>
            </p:cNvPr>
            <p:cNvSpPr txBox="1"/>
            <p:nvPr/>
          </p:nvSpPr>
          <p:spPr>
            <a:xfrm>
              <a:off x="3617820" y="3880787"/>
              <a:ext cx="1908359" cy="261610"/>
            </a:xfrm>
            <a:prstGeom prst="rect">
              <a:avLst/>
            </a:prstGeom>
            <a:noFill/>
          </p:spPr>
          <p:txBody>
            <a:bodyPr wrap="square" rtlCol="0">
              <a:spAutoFit/>
            </a:bodyPr>
            <a:lstStyle/>
            <a:p>
              <a:r>
                <a:rPr lang="fr-FR" sz="1100">
                  <a:solidFill>
                    <a:schemeClr val="tx1"/>
                  </a:solidFill>
                </a:rPr>
                <a:t>Data management platform</a:t>
              </a:r>
            </a:p>
          </p:txBody>
        </p:sp>
        <p:sp>
          <p:nvSpPr>
            <p:cNvPr id="25" name="Flèche vers le bas 24">
              <a:extLst>
                <a:ext uri="{FF2B5EF4-FFF2-40B4-BE49-F238E27FC236}">
                  <a16:creationId xmlns:a16="http://schemas.microsoft.com/office/drawing/2014/main" id="{8DCAE9CA-6D8E-7725-A567-7825D8DB2920}"/>
                </a:ext>
              </a:extLst>
            </p:cNvPr>
            <p:cNvSpPr/>
            <p:nvPr/>
          </p:nvSpPr>
          <p:spPr>
            <a:xfrm>
              <a:off x="4975122" y="1655311"/>
              <a:ext cx="235473" cy="1101881"/>
            </a:xfrm>
            <a:prstGeom prst="downArrow">
              <a:avLst>
                <a:gd name="adj1" fmla="val 33524"/>
                <a:gd name="adj2" fmla="val 41618"/>
              </a:avLst>
            </a:prstGeom>
            <a:solidFill>
              <a:srgbClr val="ABABA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grpSp>
    </p:spTree>
    <p:extLst>
      <p:ext uri="{BB962C8B-B14F-4D97-AF65-F5344CB8AC3E}">
        <p14:creationId xmlns:p14="http://schemas.microsoft.com/office/powerpoint/2010/main" val="232710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000"/>
                                  </p:stCondLst>
                                  <p:childTnLst>
                                    <p:set>
                                      <p:cBhvr>
                                        <p:cTn id="9" dur="1" fill="hold">
                                          <p:stCondLst>
                                            <p:cond delay="0"/>
                                          </p:stCondLst>
                                        </p:cTn>
                                        <p:tgtEl>
                                          <p:spTgt spid="27"/>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2000"/>
                                  </p:stCondLst>
                                  <p:childTnLst>
                                    <p:set>
                                      <p:cBhvr>
                                        <p:cTn id="12" dur="1" fill="hold">
                                          <p:stCondLst>
                                            <p:cond delay="0"/>
                                          </p:stCondLst>
                                        </p:cTn>
                                        <p:tgtEl>
                                          <p:spTgt spid="28"/>
                                        </p:tgtEl>
                                        <p:attrNameLst>
                                          <p:attrName>style.visibility</p:attrName>
                                        </p:attrNameLst>
                                      </p:cBhvr>
                                      <p:to>
                                        <p:strVal val="visible"/>
                                      </p:to>
                                    </p:set>
                                  </p:childTnLst>
                                </p:cTn>
                              </p:par>
                            </p:childTnLst>
                          </p:cTn>
                        </p:par>
                        <p:par>
                          <p:cTn id="13" fill="hold">
                            <p:stCondLst>
                              <p:cond delay="4000"/>
                            </p:stCondLst>
                            <p:childTnLst>
                              <p:par>
                                <p:cTn id="14" presetID="1" presetClass="entr" presetSubtype="0" fill="hold" nodeType="afterEffect">
                                  <p:stCondLst>
                                    <p:cond delay="2000"/>
                                  </p:stCondLst>
                                  <p:childTnLst>
                                    <p:set>
                                      <p:cBhvr>
                                        <p:cTn id="15"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B3E4B-2CBA-345F-7CE1-2156B3EEA6F8}"/>
              </a:ext>
            </a:extLst>
          </p:cNvPr>
          <p:cNvSpPr>
            <a:spLocks noGrp="1"/>
          </p:cNvSpPr>
          <p:nvPr>
            <p:ph type="title"/>
          </p:nvPr>
        </p:nvSpPr>
        <p:spPr/>
        <p:txBody>
          <a:bodyPr/>
          <a:lstStyle/>
          <a:p>
            <a:r>
              <a:rPr lang="fr-FR" err="1"/>
              <a:t>Managing</a:t>
            </a:r>
            <a:r>
              <a:rPr lang="fr-FR"/>
              <a:t> the BIM</a:t>
            </a:r>
            <a:endParaRPr lang="en-GB"/>
          </a:p>
        </p:txBody>
      </p:sp>
      <p:pic>
        <p:nvPicPr>
          <p:cNvPr id="4" name="TUDublin BIM.mp4">
            <a:hlinkClick r:id="" action="ppaction://media"/>
            <a:extLst>
              <a:ext uri="{FF2B5EF4-FFF2-40B4-BE49-F238E27FC236}">
                <a16:creationId xmlns:a16="http://schemas.microsoft.com/office/drawing/2014/main" id="{8C939693-59A3-7E93-8BA7-46014DC7FF8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65062" y="812244"/>
            <a:ext cx="7413876" cy="3834364"/>
          </a:xfrm>
          <a:prstGeom prst="rect">
            <a:avLst/>
          </a:prstGeom>
        </p:spPr>
      </p:pic>
    </p:spTree>
    <p:extLst>
      <p:ext uri="{BB962C8B-B14F-4D97-AF65-F5344CB8AC3E}">
        <p14:creationId xmlns:p14="http://schemas.microsoft.com/office/powerpoint/2010/main" val="300815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4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ulle rectangulaire à coins arrondis 5">
            <a:extLst>
              <a:ext uri="{FF2B5EF4-FFF2-40B4-BE49-F238E27FC236}">
                <a16:creationId xmlns:a16="http://schemas.microsoft.com/office/drawing/2014/main" id="{A1D52D84-C735-251D-464F-55F1C748C39D}"/>
              </a:ext>
            </a:extLst>
          </p:cNvPr>
          <p:cNvSpPr/>
          <p:nvPr/>
        </p:nvSpPr>
        <p:spPr>
          <a:xfrm>
            <a:off x="2530690" y="1139840"/>
            <a:ext cx="1389036" cy="839891"/>
          </a:xfrm>
          <a:prstGeom prst="wedgeRoundRectCallout">
            <a:avLst/>
          </a:prstGeom>
          <a:solidFill>
            <a:srgbClr val="77DFED"/>
          </a:solidFill>
          <a:ln w="9525">
            <a:solidFill>
              <a:srgbClr val="77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Image 2">
            <a:extLst>
              <a:ext uri="{FF2B5EF4-FFF2-40B4-BE49-F238E27FC236}">
                <a16:creationId xmlns:a16="http://schemas.microsoft.com/office/drawing/2014/main" id="{0E92AC5B-B728-4BB6-8A8C-62381FA65161}"/>
              </a:ext>
            </a:extLst>
          </p:cNvPr>
          <p:cNvPicPr>
            <a:picLocks noChangeAspect="1"/>
          </p:cNvPicPr>
          <p:nvPr/>
        </p:nvPicPr>
        <p:blipFill>
          <a:blip r:embed="rId2"/>
          <a:stretch>
            <a:fillRect/>
          </a:stretch>
        </p:blipFill>
        <p:spPr>
          <a:xfrm rot="5400000">
            <a:off x="217439" y="2696380"/>
            <a:ext cx="1112168" cy="834126"/>
          </a:xfrm>
          <a:prstGeom prst="rect">
            <a:avLst/>
          </a:prstGeom>
        </p:spPr>
      </p:pic>
      <p:pic>
        <p:nvPicPr>
          <p:cNvPr id="4" name="Image 3">
            <a:extLst>
              <a:ext uri="{FF2B5EF4-FFF2-40B4-BE49-F238E27FC236}">
                <a16:creationId xmlns:a16="http://schemas.microsoft.com/office/drawing/2014/main" id="{218A27CD-8AAE-4219-9EA3-EC5D4296A9E1}"/>
              </a:ext>
            </a:extLst>
          </p:cNvPr>
          <p:cNvPicPr>
            <a:picLocks noChangeAspect="1"/>
          </p:cNvPicPr>
          <p:nvPr/>
        </p:nvPicPr>
        <p:blipFill>
          <a:blip r:embed="rId3">
            <a:clrChange>
              <a:clrFrom>
                <a:srgbClr val="FFFFFF"/>
              </a:clrFrom>
              <a:clrTo>
                <a:srgbClr val="FFFFFF">
                  <a:alpha val="0"/>
                </a:srgbClr>
              </a:clrTo>
            </a:clrChange>
          </a:blip>
          <a:srcRect l="24892" r="26458"/>
          <a:stretch>
            <a:fillRect/>
          </a:stretch>
        </p:blipFill>
        <p:spPr>
          <a:xfrm>
            <a:off x="2530690" y="2044093"/>
            <a:ext cx="520701" cy="891924"/>
          </a:xfrm>
          <a:prstGeom prst="rect">
            <a:avLst/>
          </a:prstGeom>
        </p:spPr>
      </p:pic>
      <p:sp>
        <p:nvSpPr>
          <p:cNvPr id="7" name="ZoneTexte 6">
            <a:extLst>
              <a:ext uri="{FF2B5EF4-FFF2-40B4-BE49-F238E27FC236}">
                <a16:creationId xmlns:a16="http://schemas.microsoft.com/office/drawing/2014/main" id="{E0BE1747-E156-E002-6618-395AC34D83E0}"/>
              </a:ext>
            </a:extLst>
          </p:cNvPr>
          <p:cNvSpPr txBox="1"/>
          <p:nvPr/>
        </p:nvSpPr>
        <p:spPr>
          <a:xfrm>
            <a:off x="2940852" y="1128432"/>
            <a:ext cx="568712" cy="246221"/>
          </a:xfrm>
          <a:prstGeom prst="rect">
            <a:avLst/>
          </a:prstGeom>
          <a:noFill/>
        </p:spPr>
        <p:txBody>
          <a:bodyPr wrap="square" rtlCol="0">
            <a:spAutoFit/>
          </a:bodyPr>
          <a:lstStyle/>
          <a:p>
            <a:pPr algn="ctr"/>
            <a:r>
              <a:rPr lang="fr-FR" sz="1000"/>
              <a:t>Edge</a:t>
            </a:r>
          </a:p>
        </p:txBody>
      </p:sp>
      <p:pic>
        <p:nvPicPr>
          <p:cNvPr id="8" name="Image 7">
            <a:extLst>
              <a:ext uri="{FF2B5EF4-FFF2-40B4-BE49-F238E27FC236}">
                <a16:creationId xmlns:a16="http://schemas.microsoft.com/office/drawing/2014/main" id="{828A2098-A2D3-7ED3-29B5-896117DFA481}"/>
              </a:ext>
            </a:extLst>
          </p:cNvPr>
          <p:cNvPicPr>
            <a:picLocks noChangeAspect="1"/>
          </p:cNvPicPr>
          <p:nvPr/>
        </p:nvPicPr>
        <p:blipFill>
          <a:blip r:embed="rId4"/>
          <a:stretch>
            <a:fillRect/>
          </a:stretch>
        </p:blipFill>
        <p:spPr>
          <a:xfrm>
            <a:off x="4621381" y="2173236"/>
            <a:ext cx="520700" cy="596900"/>
          </a:xfrm>
          <a:prstGeom prst="rect">
            <a:avLst/>
          </a:prstGeom>
        </p:spPr>
      </p:pic>
      <p:pic>
        <p:nvPicPr>
          <p:cNvPr id="9" name="Image 8">
            <a:extLst>
              <a:ext uri="{FF2B5EF4-FFF2-40B4-BE49-F238E27FC236}">
                <a16:creationId xmlns:a16="http://schemas.microsoft.com/office/drawing/2014/main" id="{8421B2BE-A019-0A82-5682-C770CA9E6B21}"/>
              </a:ext>
            </a:extLst>
          </p:cNvPr>
          <p:cNvPicPr>
            <a:picLocks noChangeAspect="1"/>
          </p:cNvPicPr>
          <p:nvPr/>
        </p:nvPicPr>
        <p:blipFill>
          <a:blip r:embed="rId5"/>
          <a:stretch>
            <a:fillRect/>
          </a:stretch>
        </p:blipFill>
        <p:spPr>
          <a:xfrm>
            <a:off x="5768504" y="1508519"/>
            <a:ext cx="3100086" cy="1926334"/>
          </a:xfrm>
          <a:prstGeom prst="rect">
            <a:avLst/>
          </a:prstGeom>
        </p:spPr>
      </p:pic>
      <p:sp>
        <p:nvSpPr>
          <p:cNvPr id="10" name="Double flèche horizontale 9">
            <a:extLst>
              <a:ext uri="{FF2B5EF4-FFF2-40B4-BE49-F238E27FC236}">
                <a16:creationId xmlns:a16="http://schemas.microsoft.com/office/drawing/2014/main" id="{24CAC3E9-D677-4345-1622-3641E445773D}"/>
              </a:ext>
            </a:extLst>
          </p:cNvPr>
          <p:cNvSpPr/>
          <p:nvPr/>
        </p:nvSpPr>
        <p:spPr>
          <a:xfrm>
            <a:off x="346364" y="3945256"/>
            <a:ext cx="3711597" cy="374970"/>
          </a:xfrm>
          <a:prstGeom prst="leftRightArrow">
            <a:avLst/>
          </a:prstGeom>
          <a:solidFill>
            <a:srgbClr val="005F83"/>
          </a:solidFill>
          <a:ln w="9525">
            <a:solidFill>
              <a:srgbClr val="005F8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a:solidFill>
                  <a:schemeClr val="accent6"/>
                </a:solidFill>
              </a:rPr>
              <a:t>Physical</a:t>
            </a:r>
          </a:p>
        </p:txBody>
      </p:sp>
      <p:sp>
        <p:nvSpPr>
          <p:cNvPr id="11" name="Double flèche horizontale 10">
            <a:extLst>
              <a:ext uri="{FF2B5EF4-FFF2-40B4-BE49-F238E27FC236}">
                <a16:creationId xmlns:a16="http://schemas.microsoft.com/office/drawing/2014/main" id="{201382B2-3370-6A1C-66E2-F44C283B2632}"/>
              </a:ext>
            </a:extLst>
          </p:cNvPr>
          <p:cNvSpPr/>
          <p:nvPr/>
        </p:nvSpPr>
        <p:spPr>
          <a:xfrm>
            <a:off x="5034132" y="3945256"/>
            <a:ext cx="3711597" cy="374970"/>
          </a:xfrm>
          <a:prstGeom prst="leftRightArrow">
            <a:avLst/>
          </a:prstGeom>
          <a:solidFill>
            <a:srgbClr val="005F83"/>
          </a:solidFill>
          <a:ln w="9525">
            <a:solidFill>
              <a:srgbClr val="005F8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a:solidFill>
                  <a:schemeClr val="accent6"/>
                </a:solidFill>
              </a:rPr>
              <a:t>Digital</a:t>
            </a:r>
          </a:p>
        </p:txBody>
      </p:sp>
      <p:cxnSp>
        <p:nvCxnSpPr>
          <p:cNvPr id="13" name="Connecteur droit avec flèche 12">
            <a:extLst>
              <a:ext uri="{FF2B5EF4-FFF2-40B4-BE49-F238E27FC236}">
                <a16:creationId xmlns:a16="http://schemas.microsoft.com/office/drawing/2014/main" id="{7E1CAA16-A511-3BAB-A7B2-304E20CDBC18}"/>
              </a:ext>
            </a:extLst>
          </p:cNvPr>
          <p:cNvCxnSpPr>
            <a:cxnSpLocks/>
            <a:stCxn id="3" idx="0"/>
            <a:endCxn id="4" idx="1"/>
          </p:cNvCxnSpPr>
          <p:nvPr/>
        </p:nvCxnSpPr>
        <p:spPr>
          <a:xfrm flipV="1">
            <a:off x="1190586" y="2490055"/>
            <a:ext cx="1340104" cy="623388"/>
          </a:xfrm>
          <a:prstGeom prst="straightConnector1">
            <a:avLst/>
          </a:prstGeom>
          <a:ln>
            <a:solidFill>
              <a:srgbClr val="333333"/>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eur droit avec flèche 13">
            <a:extLst>
              <a:ext uri="{FF2B5EF4-FFF2-40B4-BE49-F238E27FC236}">
                <a16:creationId xmlns:a16="http://schemas.microsoft.com/office/drawing/2014/main" id="{838A853B-817C-629F-7BF7-73C974F38A82}"/>
              </a:ext>
            </a:extLst>
          </p:cNvPr>
          <p:cNvCxnSpPr>
            <a:cxnSpLocks/>
            <a:stCxn id="4" idx="3"/>
            <a:endCxn id="8" idx="1"/>
          </p:cNvCxnSpPr>
          <p:nvPr/>
        </p:nvCxnSpPr>
        <p:spPr>
          <a:xfrm flipV="1">
            <a:off x="3051391" y="2471686"/>
            <a:ext cx="1569990" cy="18369"/>
          </a:xfrm>
          <a:prstGeom prst="straightConnector1">
            <a:avLst/>
          </a:prstGeom>
          <a:ln>
            <a:solidFill>
              <a:srgbClr val="333333"/>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eur droit avec flèche 18">
            <a:extLst>
              <a:ext uri="{FF2B5EF4-FFF2-40B4-BE49-F238E27FC236}">
                <a16:creationId xmlns:a16="http://schemas.microsoft.com/office/drawing/2014/main" id="{435E0074-6BE3-752E-AB65-00D0EC4CC628}"/>
              </a:ext>
            </a:extLst>
          </p:cNvPr>
          <p:cNvCxnSpPr>
            <a:cxnSpLocks/>
            <a:stCxn id="8" idx="3"/>
            <a:endCxn id="9" idx="1"/>
          </p:cNvCxnSpPr>
          <p:nvPr/>
        </p:nvCxnSpPr>
        <p:spPr>
          <a:xfrm>
            <a:off x="5142081" y="2471686"/>
            <a:ext cx="626423" cy="0"/>
          </a:xfrm>
          <a:prstGeom prst="straightConnector1">
            <a:avLst/>
          </a:prstGeom>
          <a:ln>
            <a:solidFill>
              <a:srgbClr val="333333"/>
            </a:solidFill>
            <a:tailEnd type="triangle"/>
          </a:ln>
        </p:spPr>
        <p:style>
          <a:lnRef idx="1">
            <a:schemeClr val="accent1"/>
          </a:lnRef>
          <a:fillRef idx="0">
            <a:schemeClr val="accent1"/>
          </a:fillRef>
          <a:effectRef idx="0">
            <a:schemeClr val="accent1"/>
          </a:effectRef>
          <a:fontRef idx="minor">
            <a:schemeClr val="tx1"/>
          </a:fontRef>
        </p:style>
      </p:cxnSp>
      <p:sp>
        <p:nvSpPr>
          <p:cNvPr id="23" name="ZoneTexte 22">
            <a:extLst>
              <a:ext uri="{FF2B5EF4-FFF2-40B4-BE49-F238E27FC236}">
                <a16:creationId xmlns:a16="http://schemas.microsoft.com/office/drawing/2014/main" id="{60277921-D3EA-4B73-0893-CE8CA4C3D606}"/>
              </a:ext>
            </a:extLst>
          </p:cNvPr>
          <p:cNvSpPr txBox="1"/>
          <p:nvPr/>
        </p:nvSpPr>
        <p:spPr>
          <a:xfrm>
            <a:off x="5872257" y="3434853"/>
            <a:ext cx="2996333" cy="261610"/>
          </a:xfrm>
          <a:prstGeom prst="rect">
            <a:avLst/>
          </a:prstGeom>
          <a:noFill/>
        </p:spPr>
        <p:txBody>
          <a:bodyPr wrap="none" rtlCol="0">
            <a:spAutoFit/>
          </a:bodyPr>
          <a:lstStyle/>
          <a:p>
            <a:r>
              <a:rPr lang="en-US" sz="1100" noProof="1">
                <a:solidFill>
                  <a:schemeClr val="tx1"/>
                </a:solidFill>
              </a:rPr>
              <a:t>Data in normalised format with brick ontology</a:t>
            </a:r>
          </a:p>
        </p:txBody>
      </p:sp>
      <p:pic>
        <p:nvPicPr>
          <p:cNvPr id="24" name="Image 23">
            <a:extLst>
              <a:ext uri="{FF2B5EF4-FFF2-40B4-BE49-F238E27FC236}">
                <a16:creationId xmlns:a16="http://schemas.microsoft.com/office/drawing/2014/main" id="{9A4D5502-50A6-13CB-C11C-D38F2A75915D}"/>
              </a:ext>
            </a:extLst>
          </p:cNvPr>
          <p:cNvPicPr>
            <a:picLocks noChangeAspect="1"/>
          </p:cNvPicPr>
          <p:nvPr/>
        </p:nvPicPr>
        <p:blipFill>
          <a:blip r:embed="rId6"/>
          <a:stretch>
            <a:fillRect/>
          </a:stretch>
        </p:blipFill>
        <p:spPr>
          <a:xfrm>
            <a:off x="2649396" y="1352413"/>
            <a:ext cx="1151623" cy="566175"/>
          </a:xfrm>
          <a:prstGeom prst="rect">
            <a:avLst/>
          </a:prstGeom>
        </p:spPr>
      </p:pic>
      <p:cxnSp>
        <p:nvCxnSpPr>
          <p:cNvPr id="28" name="Connecteur droit avec flèche 27">
            <a:extLst>
              <a:ext uri="{FF2B5EF4-FFF2-40B4-BE49-F238E27FC236}">
                <a16:creationId xmlns:a16="http://schemas.microsoft.com/office/drawing/2014/main" id="{08F46F4E-74A1-739E-6BF5-FCCA9EF5D70E}"/>
              </a:ext>
            </a:extLst>
          </p:cNvPr>
          <p:cNvCxnSpPr>
            <a:cxnSpLocks/>
            <a:stCxn id="34" idx="3"/>
            <a:endCxn id="4" idx="1"/>
          </p:cNvCxnSpPr>
          <p:nvPr/>
        </p:nvCxnSpPr>
        <p:spPr>
          <a:xfrm>
            <a:off x="1115684" y="2009448"/>
            <a:ext cx="1415006" cy="480607"/>
          </a:xfrm>
          <a:prstGeom prst="straightConnector1">
            <a:avLst/>
          </a:prstGeom>
          <a:ln>
            <a:solidFill>
              <a:srgbClr val="333333"/>
            </a:solidFill>
            <a:tailEnd type="triangle"/>
          </a:ln>
        </p:spPr>
        <p:style>
          <a:lnRef idx="1">
            <a:schemeClr val="accent1"/>
          </a:lnRef>
          <a:fillRef idx="0">
            <a:schemeClr val="accent1"/>
          </a:fillRef>
          <a:effectRef idx="0">
            <a:schemeClr val="accent1"/>
          </a:effectRef>
          <a:fontRef idx="minor">
            <a:schemeClr val="tx1"/>
          </a:fontRef>
        </p:style>
      </p:cxnSp>
      <p:cxnSp>
        <p:nvCxnSpPr>
          <p:cNvPr id="31" name="Connecteur droit avec flèche 30">
            <a:extLst>
              <a:ext uri="{FF2B5EF4-FFF2-40B4-BE49-F238E27FC236}">
                <a16:creationId xmlns:a16="http://schemas.microsoft.com/office/drawing/2014/main" id="{21E0B6ED-0BEF-3BB2-A794-B5BADC41316D}"/>
              </a:ext>
            </a:extLst>
          </p:cNvPr>
          <p:cNvCxnSpPr>
            <a:cxnSpLocks/>
            <a:stCxn id="36" idx="3"/>
            <a:endCxn id="4" idx="1"/>
          </p:cNvCxnSpPr>
          <p:nvPr/>
        </p:nvCxnSpPr>
        <p:spPr>
          <a:xfrm>
            <a:off x="1190586" y="1160271"/>
            <a:ext cx="1340104" cy="1329784"/>
          </a:xfrm>
          <a:prstGeom prst="straightConnector1">
            <a:avLst/>
          </a:prstGeom>
          <a:ln>
            <a:solidFill>
              <a:srgbClr val="333333"/>
            </a:solidFill>
            <a:tailEnd type="triangle"/>
          </a:ln>
        </p:spPr>
        <p:style>
          <a:lnRef idx="1">
            <a:schemeClr val="accent1"/>
          </a:lnRef>
          <a:fillRef idx="0">
            <a:schemeClr val="accent1"/>
          </a:fillRef>
          <a:effectRef idx="0">
            <a:schemeClr val="accent1"/>
          </a:effectRef>
          <a:fontRef idx="minor">
            <a:schemeClr val="tx1"/>
          </a:fontRef>
        </p:style>
      </p:cxnSp>
      <p:pic>
        <p:nvPicPr>
          <p:cNvPr id="34" name="Image 33">
            <a:extLst>
              <a:ext uri="{FF2B5EF4-FFF2-40B4-BE49-F238E27FC236}">
                <a16:creationId xmlns:a16="http://schemas.microsoft.com/office/drawing/2014/main" id="{D0B32E10-6766-9F51-6406-4D985A3FF82F}"/>
              </a:ext>
            </a:extLst>
          </p:cNvPr>
          <p:cNvPicPr>
            <a:picLocks noChangeAspect="1"/>
          </p:cNvPicPr>
          <p:nvPr/>
        </p:nvPicPr>
        <p:blipFill>
          <a:blip r:embed="rId7"/>
          <a:stretch>
            <a:fillRect/>
          </a:stretch>
        </p:blipFill>
        <p:spPr>
          <a:xfrm>
            <a:off x="765372" y="1698546"/>
            <a:ext cx="350312" cy="621803"/>
          </a:xfrm>
          <a:prstGeom prst="rect">
            <a:avLst/>
          </a:prstGeom>
        </p:spPr>
      </p:pic>
      <p:pic>
        <p:nvPicPr>
          <p:cNvPr id="36" name="Image 35" descr="FootfallCam Pro2">
            <a:extLst>
              <a:ext uri="{FF2B5EF4-FFF2-40B4-BE49-F238E27FC236}">
                <a16:creationId xmlns:a16="http://schemas.microsoft.com/office/drawing/2014/main" id="{3E94F061-540F-4902-6689-B9E645F1B7CF}"/>
              </a:ext>
            </a:extLst>
          </p:cNvPr>
          <p:cNvPicPr>
            <a:picLocks noChangeAspect="1"/>
          </p:cNvPicPr>
          <p:nvPr/>
        </p:nvPicPr>
        <p:blipFill>
          <a:blip r:embed="rId8"/>
          <a:stretch>
            <a:fillRect/>
          </a:stretch>
        </p:blipFill>
        <p:spPr>
          <a:xfrm>
            <a:off x="451392" y="1008280"/>
            <a:ext cx="739194" cy="303982"/>
          </a:xfrm>
          <a:prstGeom prst="rect">
            <a:avLst/>
          </a:prstGeom>
        </p:spPr>
      </p:pic>
      <p:sp>
        <p:nvSpPr>
          <p:cNvPr id="18" name="Title 1">
            <a:extLst>
              <a:ext uri="{FF2B5EF4-FFF2-40B4-BE49-F238E27FC236}">
                <a16:creationId xmlns:a16="http://schemas.microsoft.com/office/drawing/2014/main" id="{4951747C-F002-1A4E-D617-A1BD3DE2FF4E}"/>
              </a:ext>
            </a:extLst>
          </p:cNvPr>
          <p:cNvSpPr txBox="1">
            <a:spLocks/>
          </p:cNvSpPr>
          <p:nvPr/>
        </p:nvSpPr>
        <p:spPr>
          <a:xfrm>
            <a:off x="346364" y="190730"/>
            <a:ext cx="8451272" cy="572700"/>
          </a:xfrm>
          <a:prstGeom prst="rect">
            <a:avLst/>
          </a:prstGeom>
        </p:spPr>
        <p:txBody>
          <a:bodyPr vert="horz" lIns="91440" tIns="45720" rIns="91440" bIns="45720" rtlCol="0" anchor="ctr">
            <a:normAutofit lnSpcReduction="10000"/>
          </a:bodyPr>
          <a:lstStyle>
            <a:defPPr marR="0" lvl="0" algn="l" rtl="0">
              <a:lnSpc>
                <a:spcPct val="100000"/>
              </a:lnSpc>
              <a:spcBef>
                <a:spcPts val="0"/>
              </a:spcBef>
              <a:spcAft>
                <a:spcPts val="0"/>
              </a:spcAft>
            </a:defPPr>
            <a:lvl1pPr marR="0" lvl="0" algn="ctr" rtl="0" eaLnBrk="1" hangingPunct="1">
              <a:lnSpc>
                <a:spcPct val="100000"/>
              </a:lnSpc>
              <a:spcBef>
                <a:spcPts val="0"/>
              </a:spcBef>
              <a:spcAft>
                <a:spcPts val="0"/>
              </a:spcAft>
              <a:buClr>
                <a:srgbClr val="000000"/>
              </a:buClr>
              <a:buFont typeface="Arial"/>
              <a:defRPr sz="3200" b="0" i="0" u="none" strike="noStrike" cap="none">
                <a:solidFill>
                  <a:schemeClr val="tx1"/>
                </a:solidFill>
                <a:latin typeface="+mj-lt"/>
                <a:ea typeface="Arial" panose="020B0604020202020204" pitchFamily="34" charset="0"/>
                <a:cs typeface="Arial" panose="020B0604020202020204" pitchFamily="34" charset="0"/>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noProof="1"/>
              <a:t>Securely collect the data</a:t>
            </a:r>
            <a:endParaRPr lang="en-GB"/>
          </a:p>
        </p:txBody>
      </p:sp>
    </p:spTree>
    <p:extLst>
      <p:ext uri="{BB962C8B-B14F-4D97-AF65-F5344CB8AC3E}">
        <p14:creationId xmlns:p14="http://schemas.microsoft.com/office/powerpoint/2010/main" val="3799138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BAA0-AAF2-3008-D29A-43E5610B1882}"/>
              </a:ext>
            </a:extLst>
          </p:cNvPr>
          <p:cNvSpPr>
            <a:spLocks noGrp="1"/>
          </p:cNvSpPr>
          <p:nvPr>
            <p:ph type="title"/>
          </p:nvPr>
        </p:nvSpPr>
        <p:spPr>
          <a:xfrm>
            <a:off x="346364" y="190730"/>
            <a:ext cx="8451272" cy="572700"/>
          </a:xfrm>
        </p:spPr>
        <p:txBody>
          <a:bodyPr/>
          <a:lstStyle/>
          <a:p>
            <a:r>
              <a:rPr lang="fr-FR"/>
              <a:t>Digital </a:t>
            </a:r>
            <a:r>
              <a:rPr lang="fr-FR" err="1"/>
              <a:t>twins</a:t>
            </a:r>
            <a:r>
              <a:rPr lang="fr-FR"/>
              <a:t>: occupancy, </a:t>
            </a:r>
            <a:r>
              <a:rPr lang="fr-FR" err="1"/>
              <a:t>comfort</a:t>
            </a:r>
            <a:r>
              <a:rPr lang="fr-FR"/>
              <a:t>, </a:t>
            </a:r>
            <a:r>
              <a:rPr lang="fr-FR" err="1"/>
              <a:t>energies</a:t>
            </a:r>
            <a:endParaRPr lang="en-GB"/>
          </a:p>
        </p:txBody>
      </p:sp>
      <p:pic>
        <p:nvPicPr>
          <p:cNvPr id="4" name="TUdublin - DT presentation.mp4">
            <a:hlinkClick r:id="" action="ppaction://media"/>
            <a:extLst>
              <a:ext uri="{FF2B5EF4-FFF2-40B4-BE49-F238E27FC236}">
                <a16:creationId xmlns:a16="http://schemas.microsoft.com/office/drawing/2014/main" id="{EEBCF578-6C80-4317-7C42-73C95E7A341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8162" y="816806"/>
            <a:ext cx="7627675" cy="3944939"/>
          </a:xfrm>
          <a:prstGeom prst="rect">
            <a:avLst/>
          </a:prstGeom>
        </p:spPr>
      </p:pic>
    </p:spTree>
    <p:extLst>
      <p:ext uri="{BB962C8B-B14F-4D97-AF65-F5344CB8AC3E}">
        <p14:creationId xmlns:p14="http://schemas.microsoft.com/office/powerpoint/2010/main" val="94405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4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84C06-767E-1662-EC10-80F0A52A5F6A}"/>
              </a:ext>
            </a:extLst>
          </p:cNvPr>
          <p:cNvSpPr>
            <a:spLocks noGrp="1"/>
          </p:cNvSpPr>
          <p:nvPr>
            <p:ph type="title"/>
          </p:nvPr>
        </p:nvSpPr>
        <p:spPr/>
        <p:txBody>
          <a:bodyPr/>
          <a:lstStyle/>
          <a:p>
            <a:r>
              <a:rPr lang="fr-FR"/>
              <a:t>Design and </a:t>
            </a:r>
            <a:r>
              <a:rPr lang="fr-FR" err="1"/>
              <a:t>deploy</a:t>
            </a:r>
            <a:endParaRPr lang="en-GB"/>
          </a:p>
        </p:txBody>
      </p:sp>
      <p:pic>
        <p:nvPicPr>
          <p:cNvPr id="4" name="TUDublin Studio.mp4">
            <a:hlinkClick r:id="" action="ppaction://media"/>
            <a:extLst>
              <a:ext uri="{FF2B5EF4-FFF2-40B4-BE49-F238E27FC236}">
                <a16:creationId xmlns:a16="http://schemas.microsoft.com/office/drawing/2014/main" id="{6AB6B3BF-342E-EC2F-41BC-41A48FB2D54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01243" y="816256"/>
            <a:ext cx="7341514" cy="3796940"/>
          </a:xfrm>
          <a:prstGeom prst="rect">
            <a:avLst/>
          </a:prstGeom>
        </p:spPr>
      </p:pic>
    </p:spTree>
    <p:extLst>
      <p:ext uri="{BB962C8B-B14F-4D97-AF65-F5344CB8AC3E}">
        <p14:creationId xmlns:p14="http://schemas.microsoft.com/office/powerpoint/2010/main" val="386954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9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DD0C2-BA85-3BE1-3BF6-A5DB99DB14AA}"/>
              </a:ext>
            </a:extLst>
          </p:cNvPr>
          <p:cNvSpPr>
            <a:spLocks noGrp="1"/>
          </p:cNvSpPr>
          <p:nvPr>
            <p:ph type="title"/>
          </p:nvPr>
        </p:nvSpPr>
        <p:spPr/>
        <p:txBody>
          <a:bodyPr/>
          <a:lstStyle/>
          <a:p>
            <a:r>
              <a:rPr lang="fr-FR"/>
              <a:t>Asset </a:t>
            </a:r>
            <a:r>
              <a:rPr lang="fr-FR" err="1"/>
              <a:t>health</a:t>
            </a:r>
            <a:r>
              <a:rPr lang="fr-FR"/>
              <a:t> </a:t>
            </a:r>
            <a:r>
              <a:rPr lang="fr-FR" err="1"/>
              <a:t>tracking</a:t>
            </a:r>
            <a:endParaRPr lang="en-GB"/>
          </a:p>
        </p:txBody>
      </p:sp>
      <p:pic>
        <p:nvPicPr>
          <p:cNvPr id="4" name="TUDublin Asset.mp4">
            <a:hlinkClick r:id="" action="ppaction://media"/>
            <a:extLst>
              <a:ext uri="{FF2B5EF4-FFF2-40B4-BE49-F238E27FC236}">
                <a16:creationId xmlns:a16="http://schemas.microsoft.com/office/drawing/2014/main" id="{95BCC94F-35D0-481C-5472-73472C9BFE9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68351" y="763430"/>
            <a:ext cx="7407298" cy="3830962"/>
          </a:xfrm>
          <a:prstGeom prst="rect">
            <a:avLst/>
          </a:prstGeom>
        </p:spPr>
      </p:pic>
    </p:spTree>
    <p:extLst>
      <p:ext uri="{BB962C8B-B14F-4D97-AF65-F5344CB8AC3E}">
        <p14:creationId xmlns:p14="http://schemas.microsoft.com/office/powerpoint/2010/main" val="328492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Greenway Hub Dublin 7 – Evolve Electrical">
            <a:extLst>
              <a:ext uri="{FF2B5EF4-FFF2-40B4-BE49-F238E27FC236}">
                <a16:creationId xmlns:a16="http://schemas.microsoft.com/office/drawing/2014/main" id="{6878F48E-5B43-07F3-0E64-094C54B1A19C}"/>
              </a:ext>
            </a:extLst>
          </p:cNvPr>
          <p:cNvPicPr>
            <a:picLocks noChangeAspect="1"/>
          </p:cNvPicPr>
          <p:nvPr/>
        </p:nvPicPr>
        <p:blipFill>
          <a:blip r:embed="rId2"/>
          <a:stretch>
            <a:fillRect/>
          </a:stretch>
        </p:blipFill>
        <p:spPr>
          <a:xfrm>
            <a:off x="223076" y="1988801"/>
            <a:ext cx="1592567" cy="1055539"/>
          </a:xfrm>
          <a:prstGeom prst="rect">
            <a:avLst/>
          </a:prstGeom>
        </p:spPr>
      </p:pic>
      <p:sp>
        <p:nvSpPr>
          <p:cNvPr id="3" name="object 6">
            <a:extLst>
              <a:ext uri="{FF2B5EF4-FFF2-40B4-BE49-F238E27FC236}">
                <a16:creationId xmlns:a16="http://schemas.microsoft.com/office/drawing/2014/main" id="{7D7A3D7F-59D0-36AE-3811-67BCE29F45F3}"/>
              </a:ext>
            </a:extLst>
          </p:cNvPr>
          <p:cNvSpPr txBox="1">
            <a:spLocks/>
          </p:cNvSpPr>
          <p:nvPr/>
        </p:nvSpPr>
        <p:spPr>
          <a:xfrm>
            <a:off x="360961" y="220980"/>
            <a:ext cx="8478239" cy="515414"/>
          </a:xfrm>
          <a:prstGeom prst="rect">
            <a:avLst/>
          </a:prstGeom>
        </p:spPr>
        <p:txBody>
          <a:bodyPr vert="horz" wrap="square" lIns="0" tIns="750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9816" algn="ctr">
              <a:lnSpc>
                <a:spcPct val="100000"/>
              </a:lnSpc>
              <a:spcBef>
                <a:spcPts val="59"/>
              </a:spcBef>
            </a:pPr>
            <a:r>
              <a:rPr lang="en-IE" sz="3200" spc="-9">
                <a:solidFill>
                  <a:schemeClr val="accent6"/>
                </a:solidFill>
              </a:rPr>
              <a:t>Demonstration scenario</a:t>
            </a:r>
          </a:p>
        </p:txBody>
      </p:sp>
      <p:sp>
        <p:nvSpPr>
          <p:cNvPr id="4" name="ZoneTexte 3">
            <a:extLst>
              <a:ext uri="{FF2B5EF4-FFF2-40B4-BE49-F238E27FC236}">
                <a16:creationId xmlns:a16="http://schemas.microsoft.com/office/drawing/2014/main" id="{CEF06D71-324C-63C5-364A-832AC8A8667C}"/>
              </a:ext>
            </a:extLst>
          </p:cNvPr>
          <p:cNvSpPr txBox="1"/>
          <p:nvPr/>
        </p:nvSpPr>
        <p:spPr>
          <a:xfrm>
            <a:off x="344895" y="3100500"/>
            <a:ext cx="1348929" cy="261610"/>
          </a:xfrm>
          <a:prstGeom prst="rect">
            <a:avLst/>
          </a:prstGeom>
          <a:noFill/>
        </p:spPr>
        <p:txBody>
          <a:bodyPr wrap="square" rtlCol="0">
            <a:spAutoFit/>
          </a:bodyPr>
          <a:lstStyle/>
          <a:p>
            <a:pPr algn="ctr"/>
            <a:r>
              <a:rPr lang="fr-FR" sz="1100">
                <a:solidFill>
                  <a:schemeClr val="tx1"/>
                </a:solidFill>
              </a:rPr>
              <a:t>Physical building</a:t>
            </a:r>
          </a:p>
        </p:txBody>
      </p:sp>
      <p:pic>
        <p:nvPicPr>
          <p:cNvPr id="5" name="Image 4">
            <a:extLst>
              <a:ext uri="{FF2B5EF4-FFF2-40B4-BE49-F238E27FC236}">
                <a16:creationId xmlns:a16="http://schemas.microsoft.com/office/drawing/2014/main" id="{72B9ACC0-9F85-E384-9E44-30874BDA9608}"/>
              </a:ext>
            </a:extLst>
          </p:cNvPr>
          <p:cNvPicPr>
            <a:picLocks noChangeAspect="1"/>
          </p:cNvPicPr>
          <p:nvPr/>
        </p:nvPicPr>
        <p:blipFill>
          <a:blip r:embed="rId3"/>
          <a:stretch>
            <a:fillRect/>
          </a:stretch>
        </p:blipFill>
        <p:spPr>
          <a:xfrm>
            <a:off x="2063591" y="1988802"/>
            <a:ext cx="1721500" cy="1055538"/>
          </a:xfrm>
          <a:prstGeom prst="rect">
            <a:avLst/>
          </a:prstGeom>
        </p:spPr>
      </p:pic>
      <p:sp>
        <p:nvSpPr>
          <p:cNvPr id="6" name="ZoneTexte 5">
            <a:extLst>
              <a:ext uri="{FF2B5EF4-FFF2-40B4-BE49-F238E27FC236}">
                <a16:creationId xmlns:a16="http://schemas.microsoft.com/office/drawing/2014/main" id="{C68F23CB-B806-74F6-007C-39B7B7B98424}"/>
              </a:ext>
            </a:extLst>
          </p:cNvPr>
          <p:cNvSpPr txBox="1"/>
          <p:nvPr/>
        </p:nvSpPr>
        <p:spPr>
          <a:xfrm>
            <a:off x="2318082" y="3100500"/>
            <a:ext cx="1201762" cy="261610"/>
          </a:xfrm>
          <a:prstGeom prst="rect">
            <a:avLst/>
          </a:prstGeom>
          <a:noFill/>
        </p:spPr>
        <p:txBody>
          <a:bodyPr wrap="square" rtlCol="0">
            <a:spAutoFit/>
          </a:bodyPr>
          <a:lstStyle/>
          <a:p>
            <a:pPr algn="ctr"/>
            <a:r>
              <a:rPr lang="fr-FR" sz="1100">
                <a:solidFill>
                  <a:schemeClr val="tx1"/>
                </a:solidFill>
              </a:rPr>
              <a:t>BIM </a:t>
            </a:r>
            <a:r>
              <a:rPr lang="fr-FR" sz="1100" err="1">
                <a:solidFill>
                  <a:schemeClr val="tx1"/>
                </a:solidFill>
              </a:rPr>
              <a:t>definition</a:t>
            </a:r>
            <a:endParaRPr lang="fr-FR" sz="1100">
              <a:solidFill>
                <a:schemeClr val="tx1"/>
              </a:solidFill>
            </a:endParaRPr>
          </a:p>
        </p:txBody>
      </p:sp>
      <p:pic>
        <p:nvPicPr>
          <p:cNvPr id="10" name="Image 9">
            <a:extLst>
              <a:ext uri="{FF2B5EF4-FFF2-40B4-BE49-F238E27FC236}">
                <a16:creationId xmlns:a16="http://schemas.microsoft.com/office/drawing/2014/main" id="{07DA1B34-645A-FCB3-5888-211E1E1AD7B6}"/>
              </a:ext>
            </a:extLst>
          </p:cNvPr>
          <p:cNvPicPr>
            <a:picLocks noChangeAspect="1"/>
          </p:cNvPicPr>
          <p:nvPr/>
        </p:nvPicPr>
        <p:blipFill>
          <a:blip r:embed="rId4"/>
          <a:stretch>
            <a:fillRect/>
          </a:stretch>
        </p:blipFill>
        <p:spPr>
          <a:xfrm>
            <a:off x="4033039" y="1702754"/>
            <a:ext cx="1341586" cy="1341586"/>
          </a:xfrm>
          <a:prstGeom prst="rect">
            <a:avLst/>
          </a:prstGeom>
        </p:spPr>
      </p:pic>
      <p:sp>
        <p:nvSpPr>
          <p:cNvPr id="11" name="ZoneTexte 10">
            <a:extLst>
              <a:ext uri="{FF2B5EF4-FFF2-40B4-BE49-F238E27FC236}">
                <a16:creationId xmlns:a16="http://schemas.microsoft.com/office/drawing/2014/main" id="{925A6861-4E55-ABAD-6790-D0DF8E8CE8B3}"/>
              </a:ext>
            </a:extLst>
          </p:cNvPr>
          <p:cNvSpPr txBox="1"/>
          <p:nvPr/>
        </p:nvSpPr>
        <p:spPr>
          <a:xfrm>
            <a:off x="4033039" y="3100500"/>
            <a:ext cx="1341586" cy="261610"/>
          </a:xfrm>
          <a:prstGeom prst="rect">
            <a:avLst/>
          </a:prstGeom>
          <a:noFill/>
        </p:spPr>
        <p:txBody>
          <a:bodyPr wrap="square" rtlCol="0">
            <a:spAutoFit/>
          </a:bodyPr>
          <a:lstStyle/>
          <a:p>
            <a:pPr algn="ctr"/>
            <a:r>
              <a:rPr lang="fr-FR" sz="1100">
                <a:solidFill>
                  <a:schemeClr val="tx1"/>
                </a:solidFill>
              </a:rPr>
              <a:t>3D </a:t>
            </a:r>
            <a:r>
              <a:rPr lang="fr-FR" sz="1100" err="1">
                <a:solidFill>
                  <a:schemeClr val="tx1"/>
                </a:solidFill>
              </a:rPr>
              <a:t>representation</a:t>
            </a:r>
            <a:endParaRPr lang="fr-FR" sz="1100">
              <a:solidFill>
                <a:schemeClr val="tx1"/>
              </a:solidFill>
            </a:endParaRPr>
          </a:p>
        </p:txBody>
      </p:sp>
      <p:sp>
        <p:nvSpPr>
          <p:cNvPr id="13" name="ZoneTexte 12">
            <a:extLst>
              <a:ext uri="{FF2B5EF4-FFF2-40B4-BE49-F238E27FC236}">
                <a16:creationId xmlns:a16="http://schemas.microsoft.com/office/drawing/2014/main" id="{0E11B406-D715-70CF-6D0F-BAD50EE6D078}"/>
              </a:ext>
            </a:extLst>
          </p:cNvPr>
          <p:cNvSpPr txBox="1"/>
          <p:nvPr/>
        </p:nvSpPr>
        <p:spPr>
          <a:xfrm>
            <a:off x="6547345" y="3100500"/>
            <a:ext cx="1348929" cy="261610"/>
          </a:xfrm>
          <a:prstGeom prst="rect">
            <a:avLst/>
          </a:prstGeom>
          <a:noFill/>
        </p:spPr>
        <p:txBody>
          <a:bodyPr wrap="square" rtlCol="0">
            <a:spAutoFit/>
          </a:bodyPr>
          <a:lstStyle/>
          <a:p>
            <a:pPr algn="ctr"/>
            <a:r>
              <a:rPr lang="fr-FR" sz="1100">
                <a:solidFill>
                  <a:schemeClr val="tx1"/>
                </a:solidFill>
              </a:rPr>
              <a:t>Assets</a:t>
            </a:r>
          </a:p>
        </p:txBody>
      </p:sp>
      <p:grpSp>
        <p:nvGrpSpPr>
          <p:cNvPr id="7" name="Group 6">
            <a:extLst>
              <a:ext uri="{FF2B5EF4-FFF2-40B4-BE49-F238E27FC236}">
                <a16:creationId xmlns:a16="http://schemas.microsoft.com/office/drawing/2014/main" id="{3D3EE629-091E-00E3-1235-670684BE6D68}"/>
              </a:ext>
            </a:extLst>
          </p:cNvPr>
          <p:cNvGrpSpPr/>
          <p:nvPr/>
        </p:nvGrpSpPr>
        <p:grpSpPr>
          <a:xfrm>
            <a:off x="5622572" y="1944494"/>
            <a:ext cx="3216627" cy="1099846"/>
            <a:chOff x="5622572" y="1854440"/>
            <a:chExt cx="3216627" cy="1099846"/>
          </a:xfrm>
        </p:grpSpPr>
        <p:pic>
          <p:nvPicPr>
            <p:cNvPr id="15" name="Image 14">
              <a:extLst>
                <a:ext uri="{FF2B5EF4-FFF2-40B4-BE49-F238E27FC236}">
                  <a16:creationId xmlns:a16="http://schemas.microsoft.com/office/drawing/2014/main" id="{45BCF48F-53F0-04CD-098B-24D04ABEC5E3}"/>
                </a:ext>
              </a:extLst>
            </p:cNvPr>
            <p:cNvPicPr>
              <a:picLocks noChangeAspect="1"/>
            </p:cNvPicPr>
            <p:nvPr/>
          </p:nvPicPr>
          <p:blipFill>
            <a:blip r:embed="rId5"/>
            <a:stretch>
              <a:fillRect/>
            </a:stretch>
          </p:blipFill>
          <p:spPr>
            <a:xfrm>
              <a:off x="5622572" y="1854440"/>
              <a:ext cx="1466461" cy="1099846"/>
            </a:xfrm>
            <a:prstGeom prst="rect">
              <a:avLst/>
            </a:prstGeom>
          </p:spPr>
        </p:pic>
        <p:pic>
          <p:nvPicPr>
            <p:cNvPr id="17" name="Image 16">
              <a:extLst>
                <a:ext uri="{FF2B5EF4-FFF2-40B4-BE49-F238E27FC236}">
                  <a16:creationId xmlns:a16="http://schemas.microsoft.com/office/drawing/2014/main" id="{13807332-D009-33A3-335B-97D661886467}"/>
                </a:ext>
              </a:extLst>
            </p:cNvPr>
            <p:cNvPicPr>
              <a:picLocks noChangeAspect="1"/>
            </p:cNvPicPr>
            <p:nvPr/>
          </p:nvPicPr>
          <p:blipFill>
            <a:blip r:embed="rId6"/>
            <a:stretch>
              <a:fillRect/>
            </a:stretch>
          </p:blipFill>
          <p:spPr>
            <a:xfrm rot="5400000">
              <a:off x="7003857" y="1991921"/>
              <a:ext cx="1099846" cy="824884"/>
            </a:xfrm>
            <a:prstGeom prst="rect">
              <a:avLst/>
            </a:prstGeom>
          </p:spPr>
        </p:pic>
        <p:pic>
          <p:nvPicPr>
            <p:cNvPr id="19" name="Image 18">
              <a:extLst>
                <a:ext uri="{FF2B5EF4-FFF2-40B4-BE49-F238E27FC236}">
                  <a16:creationId xmlns:a16="http://schemas.microsoft.com/office/drawing/2014/main" id="{AEA32C80-9FAD-5E5A-CF4F-1E1B6F580FCF}"/>
                </a:ext>
              </a:extLst>
            </p:cNvPr>
            <p:cNvPicPr>
              <a:picLocks noChangeAspect="1"/>
            </p:cNvPicPr>
            <p:nvPr/>
          </p:nvPicPr>
          <p:blipFill>
            <a:blip r:embed="rId7"/>
            <a:stretch>
              <a:fillRect/>
            </a:stretch>
          </p:blipFill>
          <p:spPr>
            <a:xfrm rot="5400000">
              <a:off x="7876836" y="1991922"/>
              <a:ext cx="1099844" cy="824883"/>
            </a:xfrm>
            <a:prstGeom prst="rect">
              <a:avLst/>
            </a:prstGeom>
          </p:spPr>
        </p:pic>
      </p:grpSp>
    </p:spTree>
    <p:extLst>
      <p:ext uri="{BB962C8B-B14F-4D97-AF65-F5344CB8AC3E}">
        <p14:creationId xmlns:p14="http://schemas.microsoft.com/office/powerpoint/2010/main" val="2646566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64F72-EC18-9F3D-7FD1-2900E207401F}"/>
              </a:ext>
            </a:extLst>
          </p:cNvPr>
          <p:cNvSpPr>
            <a:spLocks noGrp="1"/>
          </p:cNvSpPr>
          <p:nvPr>
            <p:ph type="title"/>
          </p:nvPr>
        </p:nvSpPr>
        <p:spPr/>
        <p:txBody>
          <a:bodyPr/>
          <a:lstStyle/>
          <a:p>
            <a:r>
              <a:rPr lang="en-IE"/>
              <a:t>Key takeaways</a:t>
            </a:r>
            <a:endParaRPr lang="en-GB"/>
          </a:p>
        </p:txBody>
      </p:sp>
      <p:grpSp>
        <p:nvGrpSpPr>
          <p:cNvPr id="4" name="Group 3">
            <a:extLst>
              <a:ext uri="{FF2B5EF4-FFF2-40B4-BE49-F238E27FC236}">
                <a16:creationId xmlns:a16="http://schemas.microsoft.com/office/drawing/2014/main" id="{3328259A-AC8A-EE4D-C968-BF0D42BCFF05}"/>
              </a:ext>
            </a:extLst>
          </p:cNvPr>
          <p:cNvGrpSpPr/>
          <p:nvPr/>
        </p:nvGrpSpPr>
        <p:grpSpPr>
          <a:xfrm>
            <a:off x="1524000" y="866423"/>
            <a:ext cx="6096000" cy="3889375"/>
            <a:chOff x="1524000" y="874043"/>
            <a:chExt cx="6096000" cy="3889375"/>
          </a:xfrm>
        </p:grpSpPr>
        <p:graphicFrame>
          <p:nvGraphicFramePr>
            <p:cNvPr id="5" name="Chart 4">
              <a:extLst>
                <a:ext uri="{FF2B5EF4-FFF2-40B4-BE49-F238E27FC236}">
                  <a16:creationId xmlns:a16="http://schemas.microsoft.com/office/drawing/2014/main" id="{CA94C592-DA11-1F15-7C1B-818B6DFE3000}"/>
                </a:ext>
              </a:extLst>
            </p:cNvPr>
            <p:cNvGraphicFramePr/>
            <p:nvPr>
              <p:extLst>
                <p:ext uri="{D42A27DB-BD31-4B8C-83A1-F6EECF244321}">
                  <p14:modId xmlns:p14="http://schemas.microsoft.com/office/powerpoint/2010/main" val="2165072466"/>
                </p:ext>
              </p:extLst>
            </p:nvPr>
          </p:nvGraphicFramePr>
          <p:xfrm>
            <a:off x="1524000" y="874043"/>
            <a:ext cx="6096000" cy="3889375"/>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5C0E1DDD-B31D-AE22-2563-AA1749144049}"/>
                </a:ext>
              </a:extLst>
            </p:cNvPr>
            <p:cNvSpPr txBox="1"/>
            <p:nvPr/>
          </p:nvSpPr>
          <p:spPr>
            <a:xfrm>
              <a:off x="3211875" y="2141600"/>
              <a:ext cx="1114425" cy="369332"/>
            </a:xfrm>
            <a:prstGeom prst="rect">
              <a:avLst/>
            </a:prstGeom>
            <a:noFill/>
          </p:spPr>
          <p:txBody>
            <a:bodyPr wrap="square" rtlCol="0">
              <a:spAutoFit/>
            </a:bodyPr>
            <a:lstStyle/>
            <a:p>
              <a:pPr algn="r"/>
              <a:r>
                <a:rPr lang="en-GB" sz="1800" b="1">
                  <a:solidFill>
                    <a:schemeClr val="tx1"/>
                  </a:solidFill>
                </a:rPr>
                <a:t>People</a:t>
              </a:r>
            </a:p>
          </p:txBody>
        </p:sp>
        <p:sp>
          <p:nvSpPr>
            <p:cNvPr id="7" name="TextBox 6">
              <a:extLst>
                <a:ext uri="{FF2B5EF4-FFF2-40B4-BE49-F238E27FC236}">
                  <a16:creationId xmlns:a16="http://schemas.microsoft.com/office/drawing/2014/main" id="{8C471F03-9FF7-357D-9E47-6E62E1461912}"/>
                </a:ext>
              </a:extLst>
            </p:cNvPr>
            <p:cNvSpPr txBox="1"/>
            <p:nvPr/>
          </p:nvSpPr>
          <p:spPr>
            <a:xfrm>
              <a:off x="4833075" y="2141600"/>
              <a:ext cx="1114425" cy="369332"/>
            </a:xfrm>
            <a:prstGeom prst="rect">
              <a:avLst/>
            </a:prstGeom>
            <a:noFill/>
          </p:spPr>
          <p:txBody>
            <a:bodyPr wrap="square" rtlCol="0">
              <a:spAutoFit/>
            </a:bodyPr>
            <a:lstStyle/>
            <a:p>
              <a:r>
                <a:rPr lang="en-GB" sz="1800" b="1">
                  <a:solidFill>
                    <a:schemeClr val="tx1"/>
                  </a:solidFill>
                </a:rPr>
                <a:t>Process</a:t>
              </a:r>
            </a:p>
          </p:txBody>
        </p:sp>
        <p:sp>
          <p:nvSpPr>
            <p:cNvPr id="8" name="TextBox 7">
              <a:extLst>
                <a:ext uri="{FF2B5EF4-FFF2-40B4-BE49-F238E27FC236}">
                  <a16:creationId xmlns:a16="http://schemas.microsoft.com/office/drawing/2014/main" id="{9DD211E5-CC29-CA2F-B8D9-D7B4E14F3AEC}"/>
                </a:ext>
              </a:extLst>
            </p:cNvPr>
            <p:cNvSpPr txBox="1"/>
            <p:nvPr/>
          </p:nvSpPr>
          <p:spPr>
            <a:xfrm>
              <a:off x="4833074" y="3083632"/>
              <a:ext cx="1114425" cy="369332"/>
            </a:xfrm>
            <a:prstGeom prst="rect">
              <a:avLst/>
            </a:prstGeom>
            <a:noFill/>
          </p:spPr>
          <p:txBody>
            <a:bodyPr wrap="square" rtlCol="0">
              <a:spAutoFit/>
            </a:bodyPr>
            <a:lstStyle/>
            <a:p>
              <a:r>
                <a:rPr lang="en-GB" sz="1800" b="1">
                  <a:solidFill>
                    <a:schemeClr val="tx1"/>
                  </a:solidFill>
                </a:rPr>
                <a:t>Data</a:t>
              </a:r>
            </a:p>
          </p:txBody>
        </p:sp>
        <p:sp>
          <p:nvSpPr>
            <p:cNvPr id="9" name="TextBox 8">
              <a:extLst>
                <a:ext uri="{FF2B5EF4-FFF2-40B4-BE49-F238E27FC236}">
                  <a16:creationId xmlns:a16="http://schemas.microsoft.com/office/drawing/2014/main" id="{75B51E59-0C68-E519-6AB6-D9BA15832FC3}"/>
                </a:ext>
              </a:extLst>
            </p:cNvPr>
            <p:cNvSpPr txBox="1"/>
            <p:nvPr/>
          </p:nvSpPr>
          <p:spPr>
            <a:xfrm>
              <a:off x="3067050" y="3083632"/>
              <a:ext cx="1295400" cy="369332"/>
            </a:xfrm>
            <a:prstGeom prst="rect">
              <a:avLst/>
            </a:prstGeom>
            <a:noFill/>
          </p:spPr>
          <p:txBody>
            <a:bodyPr wrap="square" rtlCol="0">
              <a:spAutoFit/>
            </a:bodyPr>
            <a:lstStyle/>
            <a:p>
              <a:pPr algn="r"/>
              <a:r>
                <a:rPr lang="en-GB" sz="1800" b="1">
                  <a:solidFill>
                    <a:schemeClr val="tx1"/>
                  </a:solidFill>
                </a:rPr>
                <a:t>Systems</a:t>
              </a:r>
            </a:p>
          </p:txBody>
        </p:sp>
      </p:grpSp>
      <p:sp>
        <p:nvSpPr>
          <p:cNvPr id="12" name="TextBox 11">
            <a:extLst>
              <a:ext uri="{FF2B5EF4-FFF2-40B4-BE49-F238E27FC236}">
                <a16:creationId xmlns:a16="http://schemas.microsoft.com/office/drawing/2014/main" id="{36276E6C-DD24-9743-4054-0BD61871ED3F}"/>
              </a:ext>
            </a:extLst>
          </p:cNvPr>
          <p:cNvSpPr txBox="1"/>
          <p:nvPr/>
        </p:nvSpPr>
        <p:spPr>
          <a:xfrm>
            <a:off x="6273342" y="3476928"/>
            <a:ext cx="2520137" cy="954107"/>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GB" b="1" dirty="0">
                <a:solidFill>
                  <a:schemeClr val="tx1"/>
                </a:solidFill>
              </a:rPr>
              <a:t>Data governance </a:t>
            </a:r>
            <a:r>
              <a:rPr lang="en-GB" dirty="0">
                <a:solidFill>
                  <a:schemeClr val="tx1"/>
                </a:solidFill>
              </a:rPr>
              <a:t>is key</a:t>
            </a:r>
          </a:p>
          <a:p>
            <a:pPr marL="285750" indent="-285750">
              <a:buClr>
                <a:schemeClr val="tx1"/>
              </a:buClr>
              <a:buFont typeface="Arial" panose="020B0604020202020204" pitchFamily="34" charset="0"/>
              <a:buChar char="•"/>
            </a:pPr>
            <a:r>
              <a:rPr lang="en-GB" dirty="0">
                <a:solidFill>
                  <a:schemeClr val="tx1"/>
                </a:solidFill>
              </a:rPr>
              <a:t>Use of AI to organise data, generate insights and predictions</a:t>
            </a:r>
          </a:p>
        </p:txBody>
      </p:sp>
      <p:sp>
        <p:nvSpPr>
          <p:cNvPr id="19" name="TextBox 18">
            <a:extLst>
              <a:ext uri="{FF2B5EF4-FFF2-40B4-BE49-F238E27FC236}">
                <a16:creationId xmlns:a16="http://schemas.microsoft.com/office/drawing/2014/main" id="{69E5581F-FB98-F1D4-9A7D-B98BCCC613AA}"/>
              </a:ext>
            </a:extLst>
          </p:cNvPr>
          <p:cNvSpPr txBox="1"/>
          <p:nvPr/>
        </p:nvSpPr>
        <p:spPr>
          <a:xfrm>
            <a:off x="6273342" y="1149095"/>
            <a:ext cx="2428698" cy="954107"/>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GB" b="1">
                <a:solidFill>
                  <a:schemeClr val="bg1">
                    <a:lumMod val="10000"/>
                    <a:lumOff val="90000"/>
                  </a:schemeClr>
                </a:solidFill>
              </a:rPr>
              <a:t>User centric </a:t>
            </a:r>
            <a:r>
              <a:rPr lang="en-GB">
                <a:solidFill>
                  <a:schemeClr val="bg1">
                    <a:lumMod val="10000"/>
                    <a:lumOff val="90000"/>
                  </a:schemeClr>
                </a:solidFill>
              </a:rPr>
              <a:t>processes to support operations</a:t>
            </a:r>
          </a:p>
          <a:p>
            <a:pPr marL="285750" indent="-285750">
              <a:buClr>
                <a:schemeClr val="tx1"/>
              </a:buClr>
              <a:buFont typeface="Arial" panose="020B0604020202020204" pitchFamily="34" charset="0"/>
              <a:buChar char="•"/>
            </a:pPr>
            <a:r>
              <a:rPr lang="en-GB">
                <a:solidFill>
                  <a:schemeClr val="bg1">
                    <a:lumMod val="10000"/>
                    <a:lumOff val="90000"/>
                  </a:schemeClr>
                </a:solidFill>
              </a:rPr>
              <a:t>Aligned to </a:t>
            </a:r>
            <a:r>
              <a:rPr lang="en-GB" b="1">
                <a:solidFill>
                  <a:schemeClr val="bg1">
                    <a:lumMod val="10000"/>
                    <a:lumOff val="90000"/>
                  </a:schemeClr>
                </a:solidFill>
              </a:rPr>
              <a:t>strategies</a:t>
            </a:r>
            <a:r>
              <a:rPr lang="en-GB">
                <a:solidFill>
                  <a:schemeClr val="bg1">
                    <a:lumMod val="10000"/>
                    <a:lumOff val="90000"/>
                  </a:schemeClr>
                </a:solidFill>
              </a:rPr>
              <a:t> and </a:t>
            </a:r>
            <a:r>
              <a:rPr lang="en-GB" b="1">
                <a:solidFill>
                  <a:schemeClr val="bg1">
                    <a:lumMod val="10000"/>
                    <a:lumOff val="90000"/>
                  </a:schemeClr>
                </a:solidFill>
              </a:rPr>
              <a:t>mandates</a:t>
            </a:r>
          </a:p>
        </p:txBody>
      </p:sp>
      <p:sp>
        <p:nvSpPr>
          <p:cNvPr id="20" name="TextBox 19">
            <a:extLst>
              <a:ext uri="{FF2B5EF4-FFF2-40B4-BE49-F238E27FC236}">
                <a16:creationId xmlns:a16="http://schemas.microsoft.com/office/drawing/2014/main" id="{18B5566F-987F-59D3-9938-EE56B5D3BF70}"/>
              </a:ext>
            </a:extLst>
          </p:cNvPr>
          <p:cNvSpPr txBox="1"/>
          <p:nvPr/>
        </p:nvSpPr>
        <p:spPr>
          <a:xfrm>
            <a:off x="417195" y="1149095"/>
            <a:ext cx="2331720" cy="1169551"/>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GB" b="1">
                <a:solidFill>
                  <a:schemeClr val="bg1">
                    <a:lumMod val="10000"/>
                    <a:lumOff val="90000"/>
                  </a:schemeClr>
                </a:solidFill>
              </a:rPr>
              <a:t>Engage</a:t>
            </a:r>
            <a:r>
              <a:rPr lang="en-GB">
                <a:solidFill>
                  <a:schemeClr val="bg1">
                    <a:lumMod val="10000"/>
                    <a:lumOff val="90000"/>
                  </a:schemeClr>
                </a:solidFill>
              </a:rPr>
              <a:t> key stakeholders from the outset</a:t>
            </a:r>
          </a:p>
          <a:p>
            <a:pPr marL="285750" indent="-285750">
              <a:buClr>
                <a:schemeClr val="tx1"/>
              </a:buClr>
              <a:buFont typeface="Arial" panose="020B0604020202020204" pitchFamily="34" charset="0"/>
              <a:buChar char="•"/>
            </a:pPr>
            <a:r>
              <a:rPr lang="en-GB" dirty="0">
                <a:solidFill>
                  <a:schemeClr val="tx1"/>
                </a:solidFill>
              </a:rPr>
              <a:t>Support upskilling in digital transformation</a:t>
            </a:r>
          </a:p>
        </p:txBody>
      </p:sp>
      <p:sp>
        <p:nvSpPr>
          <p:cNvPr id="21" name="TextBox 20">
            <a:extLst>
              <a:ext uri="{FF2B5EF4-FFF2-40B4-BE49-F238E27FC236}">
                <a16:creationId xmlns:a16="http://schemas.microsoft.com/office/drawing/2014/main" id="{FA95501A-918B-6DAF-2DB9-34D6CDECB2BF}"/>
              </a:ext>
            </a:extLst>
          </p:cNvPr>
          <p:cNvSpPr txBox="1"/>
          <p:nvPr/>
        </p:nvSpPr>
        <p:spPr>
          <a:xfrm>
            <a:off x="441960" y="3409629"/>
            <a:ext cx="2577465" cy="1169551"/>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GB" b="1">
                <a:solidFill>
                  <a:schemeClr val="bg1">
                    <a:lumMod val="10000"/>
                    <a:lumOff val="90000"/>
                  </a:schemeClr>
                </a:solidFill>
              </a:rPr>
              <a:t>Integration</a:t>
            </a:r>
            <a:r>
              <a:rPr lang="en-GB">
                <a:solidFill>
                  <a:schemeClr val="bg1">
                    <a:lumMod val="10000"/>
                    <a:lumOff val="90000"/>
                  </a:schemeClr>
                </a:solidFill>
              </a:rPr>
              <a:t> &amp; </a:t>
            </a:r>
            <a:r>
              <a:rPr lang="en-GB" b="1">
                <a:solidFill>
                  <a:schemeClr val="bg1">
                    <a:lumMod val="10000"/>
                    <a:lumOff val="90000"/>
                  </a:schemeClr>
                </a:solidFill>
              </a:rPr>
              <a:t>interoperability</a:t>
            </a:r>
            <a:r>
              <a:rPr lang="en-GB">
                <a:solidFill>
                  <a:schemeClr val="bg1">
                    <a:lumMod val="10000"/>
                    <a:lumOff val="90000"/>
                  </a:schemeClr>
                </a:solidFill>
              </a:rPr>
              <a:t> is essential to success</a:t>
            </a:r>
          </a:p>
          <a:p>
            <a:pPr marL="285750" indent="-285750">
              <a:buClr>
                <a:schemeClr val="tx1"/>
              </a:buClr>
              <a:buFont typeface="Arial" panose="020B0604020202020204" pitchFamily="34" charset="0"/>
              <a:buChar char="•"/>
            </a:pPr>
            <a:r>
              <a:rPr lang="en-GB" b="1">
                <a:solidFill>
                  <a:schemeClr val="bg1">
                    <a:lumMod val="10000"/>
                    <a:lumOff val="90000"/>
                  </a:schemeClr>
                </a:solidFill>
              </a:rPr>
              <a:t>Single source of truth </a:t>
            </a:r>
            <a:r>
              <a:rPr lang="en-GB">
                <a:solidFill>
                  <a:schemeClr val="bg1">
                    <a:lumMod val="10000"/>
                    <a:lumOff val="90000"/>
                  </a:schemeClr>
                </a:solidFill>
              </a:rPr>
              <a:t>for information </a:t>
            </a:r>
          </a:p>
        </p:txBody>
      </p:sp>
    </p:spTree>
    <p:extLst>
      <p:ext uri="{BB962C8B-B14F-4D97-AF65-F5344CB8AC3E}">
        <p14:creationId xmlns:p14="http://schemas.microsoft.com/office/powerpoint/2010/main" val="77199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69997-8FE2-C4FB-8290-2E9158E18F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4A5417-D0B4-8516-C668-C160A176EB00}"/>
              </a:ext>
            </a:extLst>
          </p:cNvPr>
          <p:cNvSpPr txBox="1"/>
          <p:nvPr/>
        </p:nvSpPr>
        <p:spPr>
          <a:xfrm>
            <a:off x="1541023" y="821005"/>
            <a:ext cx="2411251" cy="1077218"/>
          </a:xfrm>
          <a:prstGeom prst="rect">
            <a:avLst/>
          </a:prstGeom>
          <a:noFill/>
        </p:spPr>
        <p:txBody>
          <a:bodyPr wrap="square" rtlCol="0">
            <a:spAutoFit/>
          </a:bodyPr>
          <a:lstStyle/>
          <a:p>
            <a:pPr algn="ctr"/>
            <a:r>
              <a:rPr lang="en-GB" sz="3200">
                <a:solidFill>
                  <a:schemeClr val="tx1"/>
                </a:solidFill>
              </a:rPr>
              <a:t>Ask us your questions</a:t>
            </a:r>
          </a:p>
        </p:txBody>
      </p:sp>
      <p:cxnSp>
        <p:nvCxnSpPr>
          <p:cNvPr id="4" name="Straight Connector 3">
            <a:extLst>
              <a:ext uri="{FF2B5EF4-FFF2-40B4-BE49-F238E27FC236}">
                <a16:creationId xmlns:a16="http://schemas.microsoft.com/office/drawing/2014/main" id="{3A8E365D-C2CD-5793-B773-A8908F122FA7}"/>
              </a:ext>
            </a:extLst>
          </p:cNvPr>
          <p:cNvCxnSpPr>
            <a:cxnSpLocks/>
          </p:cNvCxnSpPr>
          <p:nvPr/>
        </p:nvCxnSpPr>
        <p:spPr>
          <a:xfrm>
            <a:off x="4572000" y="1596585"/>
            <a:ext cx="0" cy="2439729"/>
          </a:xfrm>
          <a:prstGeom prst="line">
            <a:avLst/>
          </a:prstGeom>
          <a:ln w="28575">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9BAC964-DDFB-FEF4-AB3D-43F71B9731B0}"/>
              </a:ext>
            </a:extLst>
          </p:cNvPr>
          <p:cNvPicPr>
            <a:picLocks noChangeAspect="1"/>
          </p:cNvPicPr>
          <p:nvPr/>
        </p:nvPicPr>
        <p:blipFill>
          <a:blip r:embed="rId2"/>
          <a:stretch>
            <a:fillRect/>
          </a:stretch>
        </p:blipFill>
        <p:spPr>
          <a:xfrm>
            <a:off x="1692422" y="2158845"/>
            <a:ext cx="2108452" cy="2108452"/>
          </a:xfrm>
          <a:prstGeom prst="rect">
            <a:avLst/>
          </a:prstGeom>
        </p:spPr>
      </p:pic>
      <p:sp>
        <p:nvSpPr>
          <p:cNvPr id="2" name="TextBox 1">
            <a:extLst>
              <a:ext uri="{FF2B5EF4-FFF2-40B4-BE49-F238E27FC236}">
                <a16:creationId xmlns:a16="http://schemas.microsoft.com/office/drawing/2014/main" id="{6C0321F1-4653-7A82-A7D9-CD2273D67FB1}"/>
              </a:ext>
            </a:extLst>
          </p:cNvPr>
          <p:cNvSpPr txBox="1"/>
          <p:nvPr/>
        </p:nvSpPr>
        <p:spPr>
          <a:xfrm>
            <a:off x="5365440" y="2031619"/>
            <a:ext cx="2237537" cy="1569660"/>
          </a:xfrm>
          <a:prstGeom prst="rect">
            <a:avLst/>
          </a:prstGeom>
          <a:noFill/>
        </p:spPr>
        <p:txBody>
          <a:bodyPr wrap="square" rtlCol="0">
            <a:spAutoFit/>
          </a:bodyPr>
          <a:lstStyle/>
          <a:p>
            <a:pPr algn="ctr"/>
            <a:r>
              <a:rPr lang="en-GB" sz="3200">
                <a:solidFill>
                  <a:schemeClr val="tx1"/>
                </a:solidFill>
              </a:rPr>
              <a:t>Meet the team at D315</a:t>
            </a:r>
          </a:p>
        </p:txBody>
      </p:sp>
    </p:spTree>
    <p:extLst>
      <p:ext uri="{BB962C8B-B14F-4D97-AF65-F5344CB8AC3E}">
        <p14:creationId xmlns:p14="http://schemas.microsoft.com/office/powerpoint/2010/main" val="2642019322"/>
      </p:ext>
    </p:extLst>
  </p:cSld>
  <p:clrMapOvr>
    <a:masterClrMapping/>
  </p:clrMapOvr>
</p:sld>
</file>

<file path=ppt/theme/theme1.xml><?xml version="1.0" encoding="utf-8"?>
<a:theme xmlns:a="http://schemas.openxmlformats.org/drawingml/2006/main" name="Plain">
  <a:themeElements>
    <a:clrScheme name="Simple Light">
      <a:dk1>
        <a:srgbClr val="FFFFFF"/>
      </a:dk1>
      <a:lt1>
        <a:srgbClr val="25282F"/>
      </a:lt1>
      <a:dk2>
        <a:srgbClr val="6987EE"/>
      </a:dk2>
      <a:lt2>
        <a:srgbClr val="9DC5F1"/>
      </a:lt2>
      <a:accent1>
        <a:srgbClr val="CDBCF5"/>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WG Powerpoint Template (1)" id="{9F45178A-3482-4B2B-9BE0-4A87878AAE62}" vid="{ED0193A2-6ECD-4B55-AD7E-4799BB33AA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DD433D75EC28C42A093446D2C718F27" ma:contentTypeVersion="8" ma:contentTypeDescription="Create a new document." ma:contentTypeScope="" ma:versionID="fdedb1a805fcca0d424b322d6f5a06c0">
  <xsd:schema xmlns:xsd="http://www.w3.org/2001/XMLSchema" xmlns:xs="http://www.w3.org/2001/XMLSchema" xmlns:p="http://schemas.microsoft.com/office/2006/metadata/properties" xmlns:ns2="73b73de4-7de6-4336-bb90-3b8bf6b3cfb5" targetNamespace="http://schemas.microsoft.com/office/2006/metadata/properties" ma:root="true" ma:fieldsID="f6e66570929227b29191afc1bbd5fb43" ns2:_="">
    <xsd:import namespace="73b73de4-7de6-4336-bb90-3b8bf6b3cfb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b73de4-7de6-4336-bb90-3b8bf6b3cf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BillingMetadata" ma:index="15"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E650D2B-686E-45F7-ACBB-7E536C59C5F0}">
  <ds:schemaRefs>
    <ds:schemaRef ds:uri="http://purl.org/dc/terms/"/>
    <ds:schemaRef ds:uri="http://purl.org/dc/elements/1.1/"/>
    <ds:schemaRef ds:uri="http://schemas.microsoft.com/office/infopath/2007/PartnerControls"/>
    <ds:schemaRef ds:uri="http://purl.org/dc/dcmitype/"/>
    <ds:schemaRef ds:uri="http://schemas.microsoft.com/office/2006/metadata/properties"/>
    <ds:schemaRef ds:uri="http://schemas.openxmlformats.org/package/2006/metadata/core-properties"/>
    <ds:schemaRef ds:uri="http://schemas.microsoft.com/office/2006/documentManagement/types"/>
    <ds:schemaRef ds:uri="73b73de4-7de6-4336-bb90-3b8bf6b3cfb5"/>
    <ds:schemaRef ds:uri="http://www.w3.org/XML/1998/namespace"/>
  </ds:schemaRefs>
</ds:datastoreItem>
</file>

<file path=customXml/itemProps2.xml><?xml version="1.0" encoding="utf-8"?>
<ds:datastoreItem xmlns:ds="http://schemas.openxmlformats.org/officeDocument/2006/customXml" ds:itemID="{608B29BF-BEB2-4DD6-8CDA-8514376830B2}">
  <ds:schemaRefs>
    <ds:schemaRef ds:uri="http://schemas.microsoft.com/sharepoint/v3/contenttype/forms"/>
  </ds:schemaRefs>
</ds:datastoreItem>
</file>

<file path=customXml/itemProps3.xml><?xml version="1.0" encoding="utf-8"?>
<ds:datastoreItem xmlns:ds="http://schemas.openxmlformats.org/officeDocument/2006/customXml" ds:itemID="{BA2B4124-E703-4285-B365-425B97A9DD8C}">
  <ds:schemaRefs>
    <ds:schemaRef ds:uri="73b73de4-7de6-4336-bb90-3b8bf6b3cfb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SWG Powerpoint Template</Template>
  <TotalTime>0</TotalTime>
  <Words>3188</Words>
  <Application>Microsoft Office PowerPoint</Application>
  <PresentationFormat>On-screen Show (16:9)</PresentationFormat>
  <Paragraphs>323</Paragraphs>
  <Slides>23</Slides>
  <Notes>14</Notes>
  <HiddenSlides>0</HiddenSlides>
  <MMClips>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Arial</vt:lpstr>
      <vt:lpstr>Wingdings</vt:lpstr>
      <vt:lpstr>Prophet</vt:lpstr>
      <vt:lpstr>Outfit Bold</vt:lpstr>
      <vt:lpstr>Nunito Light</vt:lpstr>
      <vt:lpstr>Aptos</vt:lpstr>
      <vt:lpstr>Helvetica Neue</vt:lpstr>
      <vt:lpstr>Plain</vt:lpstr>
      <vt:lpstr>Office Theme</vt:lpstr>
      <vt:lpstr>PowerPoint Presentation</vt:lpstr>
      <vt:lpstr>PowerPoint Presentation</vt:lpstr>
      <vt:lpstr>TU Dublin</vt:lpstr>
      <vt:lpstr>The scale of the challenge</vt:lpstr>
      <vt:lpstr>Context</vt:lpstr>
      <vt:lpstr>Set up for success</vt:lpstr>
      <vt:lpstr>CAFM / IWMS vs ESG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Managing the BIM</vt:lpstr>
      <vt:lpstr>PowerPoint Presentation</vt:lpstr>
      <vt:lpstr>Digital twins: occupancy, comfort, energies</vt:lpstr>
      <vt:lpstr>Design and deploy</vt:lpstr>
      <vt:lpstr>Asset health tracking</vt:lpstr>
      <vt:lpstr>PowerPoint Presentation</vt:lpstr>
      <vt:lpstr>Key takeaways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Annabel Morley</dc:creator>
  <cp:lastModifiedBy>Annabel Morley</cp:lastModifiedBy>
  <cp:revision>1</cp:revision>
  <dcterms:created xsi:type="dcterms:W3CDTF">2026-04-30T08:18:19Z</dcterms:created>
  <dcterms:modified xsi:type="dcterms:W3CDTF">2026-06-09T15:15:44Z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0x0101004DD433D75EC28C42A093446D2C718F27</vt:lpwstr>
  </property>
  <property fmtid="{D5CDD505-2E9C-101B-9397-08002B2CF9AE}" pid="3" name="_dlc_DocIdItemGuid">
    <vt:lpwstr>7a4c83ac-1a29-4281-b0bd-98a10ffd6180</vt:lpwstr>
  </property>
  <property fmtid="{D5CDD505-2E9C-101B-9397-08002B2CF9AE}" pid="4" name="MediaServiceImageTags">
    <vt:lpwstr/>
  </property>
</Properties>
</file>